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30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308"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2" r:id="rId47"/>
    <p:sldId id="303" r:id="rId48"/>
    <p:sldId id="304" r:id="rId49"/>
    <p:sldId id="305" r:id="rId50"/>
    <p:sldId id="309" r:id="rId5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709"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0.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D0D43A-2492-4795-94CA-EB4F1099AD7A}" type="datetimeFigureOut">
              <a:rPr lang="it-IT" smtClean="0"/>
              <a:t>24/11/2016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360B1A-8F81-4083-8616-3571066182E0}" type="slidenum">
              <a:rPr lang="it-IT" smtClean="0"/>
              <a:t>‹N›</a:t>
            </a:fld>
            <a:endParaRPr lang="it-IT"/>
          </a:p>
        </p:txBody>
      </p:sp>
    </p:spTree>
    <p:extLst>
      <p:ext uri="{BB962C8B-B14F-4D97-AF65-F5344CB8AC3E}">
        <p14:creationId xmlns:p14="http://schemas.microsoft.com/office/powerpoint/2010/main" val="536594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E360B1A-8F81-4083-8616-3571066182E0}" type="slidenum">
              <a:rPr lang="it-IT" smtClean="0"/>
              <a:t>29</a:t>
            </a:fld>
            <a:endParaRPr lang="it-IT"/>
          </a:p>
        </p:txBody>
      </p:sp>
    </p:spTree>
    <p:extLst>
      <p:ext uri="{BB962C8B-B14F-4D97-AF65-F5344CB8AC3E}">
        <p14:creationId xmlns:p14="http://schemas.microsoft.com/office/powerpoint/2010/main" val="972698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4D3ECD7-294C-4E44-8D77-651720F74587}" type="datetimeFigureOut">
              <a:rPr lang="it-IT" smtClean="0"/>
              <a:t>24/11/2016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74DD4DD-0FA2-4D9C-9176-908B9D9EAB14}" type="slidenum">
              <a:rPr lang="it-IT" smtClean="0"/>
              <a:t>‹N›</a:t>
            </a:fld>
            <a:endParaRPr lang="it-IT"/>
          </a:p>
        </p:txBody>
      </p:sp>
    </p:spTree>
    <p:extLst>
      <p:ext uri="{BB962C8B-B14F-4D97-AF65-F5344CB8AC3E}">
        <p14:creationId xmlns:p14="http://schemas.microsoft.com/office/powerpoint/2010/main" val="2947263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4D3ECD7-294C-4E44-8D77-651720F74587}" type="datetimeFigureOut">
              <a:rPr lang="it-IT" smtClean="0"/>
              <a:t>24/11/2016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74DD4DD-0FA2-4D9C-9176-908B9D9EAB14}" type="slidenum">
              <a:rPr lang="it-IT" smtClean="0"/>
              <a:t>‹N›</a:t>
            </a:fld>
            <a:endParaRPr lang="it-IT"/>
          </a:p>
        </p:txBody>
      </p:sp>
    </p:spTree>
    <p:extLst>
      <p:ext uri="{BB962C8B-B14F-4D97-AF65-F5344CB8AC3E}">
        <p14:creationId xmlns:p14="http://schemas.microsoft.com/office/powerpoint/2010/main" val="3409241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4D3ECD7-294C-4E44-8D77-651720F74587}" type="datetimeFigureOut">
              <a:rPr lang="it-IT" smtClean="0"/>
              <a:t>24/11/2016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74DD4DD-0FA2-4D9C-9176-908B9D9EAB14}" type="slidenum">
              <a:rPr lang="it-IT" smtClean="0"/>
              <a:t>‹N›</a:t>
            </a:fld>
            <a:endParaRPr lang="it-IT"/>
          </a:p>
        </p:txBody>
      </p:sp>
    </p:spTree>
    <p:extLst>
      <p:ext uri="{BB962C8B-B14F-4D97-AF65-F5344CB8AC3E}">
        <p14:creationId xmlns:p14="http://schemas.microsoft.com/office/powerpoint/2010/main" val="2379993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4D3ECD7-294C-4E44-8D77-651720F74587}" type="datetimeFigureOut">
              <a:rPr lang="it-IT" smtClean="0"/>
              <a:t>24/11/2016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74DD4DD-0FA2-4D9C-9176-908B9D9EAB14}" type="slidenum">
              <a:rPr lang="it-IT" smtClean="0"/>
              <a:t>‹N›</a:t>
            </a:fld>
            <a:endParaRPr lang="it-IT"/>
          </a:p>
        </p:txBody>
      </p:sp>
    </p:spTree>
    <p:extLst>
      <p:ext uri="{BB962C8B-B14F-4D97-AF65-F5344CB8AC3E}">
        <p14:creationId xmlns:p14="http://schemas.microsoft.com/office/powerpoint/2010/main" val="752216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4D3ECD7-294C-4E44-8D77-651720F74587}" type="datetimeFigureOut">
              <a:rPr lang="it-IT" smtClean="0"/>
              <a:t>24/11/2016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74DD4DD-0FA2-4D9C-9176-908B9D9EAB14}" type="slidenum">
              <a:rPr lang="it-IT" smtClean="0"/>
              <a:t>‹N›</a:t>
            </a:fld>
            <a:endParaRPr lang="it-IT"/>
          </a:p>
        </p:txBody>
      </p:sp>
    </p:spTree>
    <p:extLst>
      <p:ext uri="{BB962C8B-B14F-4D97-AF65-F5344CB8AC3E}">
        <p14:creationId xmlns:p14="http://schemas.microsoft.com/office/powerpoint/2010/main" val="760312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4D3ECD7-294C-4E44-8D77-651720F74587}" type="datetimeFigureOut">
              <a:rPr lang="it-IT" smtClean="0"/>
              <a:t>24/11/2016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74DD4DD-0FA2-4D9C-9176-908B9D9EAB14}" type="slidenum">
              <a:rPr lang="it-IT" smtClean="0"/>
              <a:t>‹N›</a:t>
            </a:fld>
            <a:endParaRPr lang="it-IT"/>
          </a:p>
        </p:txBody>
      </p:sp>
    </p:spTree>
    <p:extLst>
      <p:ext uri="{BB962C8B-B14F-4D97-AF65-F5344CB8AC3E}">
        <p14:creationId xmlns:p14="http://schemas.microsoft.com/office/powerpoint/2010/main" val="829384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4D3ECD7-294C-4E44-8D77-651720F74587}" type="datetimeFigureOut">
              <a:rPr lang="it-IT" smtClean="0"/>
              <a:t>24/11/2016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74DD4DD-0FA2-4D9C-9176-908B9D9EAB14}" type="slidenum">
              <a:rPr lang="it-IT" smtClean="0"/>
              <a:t>‹N›</a:t>
            </a:fld>
            <a:endParaRPr lang="it-IT"/>
          </a:p>
        </p:txBody>
      </p:sp>
    </p:spTree>
    <p:extLst>
      <p:ext uri="{BB962C8B-B14F-4D97-AF65-F5344CB8AC3E}">
        <p14:creationId xmlns:p14="http://schemas.microsoft.com/office/powerpoint/2010/main" val="245674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4D3ECD7-294C-4E44-8D77-651720F74587}" type="datetimeFigureOut">
              <a:rPr lang="it-IT" smtClean="0"/>
              <a:t>24/11/2016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74DD4DD-0FA2-4D9C-9176-908B9D9EAB14}" type="slidenum">
              <a:rPr lang="it-IT" smtClean="0"/>
              <a:t>‹N›</a:t>
            </a:fld>
            <a:endParaRPr lang="it-IT"/>
          </a:p>
        </p:txBody>
      </p:sp>
    </p:spTree>
    <p:extLst>
      <p:ext uri="{BB962C8B-B14F-4D97-AF65-F5344CB8AC3E}">
        <p14:creationId xmlns:p14="http://schemas.microsoft.com/office/powerpoint/2010/main" val="3792532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4D3ECD7-294C-4E44-8D77-651720F74587}" type="datetimeFigureOut">
              <a:rPr lang="it-IT" smtClean="0"/>
              <a:t>24/11/2016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74DD4DD-0FA2-4D9C-9176-908B9D9EAB14}" type="slidenum">
              <a:rPr lang="it-IT" smtClean="0"/>
              <a:t>‹N›</a:t>
            </a:fld>
            <a:endParaRPr lang="it-IT"/>
          </a:p>
        </p:txBody>
      </p:sp>
    </p:spTree>
    <p:extLst>
      <p:ext uri="{BB962C8B-B14F-4D97-AF65-F5344CB8AC3E}">
        <p14:creationId xmlns:p14="http://schemas.microsoft.com/office/powerpoint/2010/main" val="1769407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4D3ECD7-294C-4E44-8D77-651720F74587}" type="datetimeFigureOut">
              <a:rPr lang="it-IT" smtClean="0"/>
              <a:t>24/11/2016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74DD4DD-0FA2-4D9C-9176-908B9D9EAB14}" type="slidenum">
              <a:rPr lang="it-IT" smtClean="0"/>
              <a:t>‹N›</a:t>
            </a:fld>
            <a:endParaRPr lang="it-IT"/>
          </a:p>
        </p:txBody>
      </p:sp>
    </p:spTree>
    <p:extLst>
      <p:ext uri="{BB962C8B-B14F-4D97-AF65-F5344CB8AC3E}">
        <p14:creationId xmlns:p14="http://schemas.microsoft.com/office/powerpoint/2010/main" val="1522660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4D3ECD7-294C-4E44-8D77-651720F74587}" type="datetimeFigureOut">
              <a:rPr lang="it-IT" smtClean="0"/>
              <a:t>24/11/2016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74DD4DD-0FA2-4D9C-9176-908B9D9EAB14}" type="slidenum">
              <a:rPr lang="it-IT" smtClean="0"/>
              <a:t>‹N›</a:t>
            </a:fld>
            <a:endParaRPr lang="it-IT"/>
          </a:p>
        </p:txBody>
      </p:sp>
    </p:spTree>
    <p:extLst>
      <p:ext uri="{BB962C8B-B14F-4D97-AF65-F5344CB8AC3E}">
        <p14:creationId xmlns:p14="http://schemas.microsoft.com/office/powerpoint/2010/main" val="4230552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4000">
              <a:schemeClr val="bg1">
                <a:tint val="40000"/>
                <a:satMod val="350000"/>
              </a:schemeClr>
            </a:gs>
            <a:gs pos="89000">
              <a:srgbClr val="FFD347"/>
            </a:gs>
            <a:gs pos="100000">
              <a:srgbClr val="FF9900"/>
            </a:gs>
          </a:gsLst>
          <a:lin ang="8100000" scaled="1"/>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3ECD7-294C-4E44-8D77-651720F74587}" type="datetimeFigureOut">
              <a:rPr lang="it-IT" smtClean="0"/>
              <a:t>24/11/2016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4DD4DD-0FA2-4D9C-9176-908B9D9EAB14}" type="slidenum">
              <a:rPr lang="it-IT" smtClean="0"/>
              <a:t>‹N›</a:t>
            </a:fld>
            <a:endParaRPr lang="it-IT"/>
          </a:p>
        </p:txBody>
      </p:sp>
    </p:spTree>
    <p:extLst>
      <p:ext uri="{BB962C8B-B14F-4D97-AF65-F5344CB8AC3E}">
        <p14:creationId xmlns:p14="http://schemas.microsoft.com/office/powerpoint/2010/main" val="3371819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5.png"/></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6.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9.wmf"/></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20.png"/></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21.wmf"/></Relationships>
</file>

<file path=ppt/slides/_rels/slide4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55650" y="1773238"/>
            <a:ext cx="7772400" cy="2016125"/>
          </a:xfrm>
        </p:spPr>
        <p:txBody>
          <a:bodyPr>
            <a:normAutofit fontScale="90000"/>
          </a:bodyPr>
          <a:lstStyle/>
          <a:p>
            <a:r>
              <a:rPr lang="it-IT" altLang="it-IT" dirty="0" smtClean="0"/>
              <a:t>I Videoterminali</a:t>
            </a:r>
            <a:br>
              <a:rPr lang="it-IT" altLang="it-IT" dirty="0" smtClean="0"/>
            </a:br>
            <a:r>
              <a:rPr lang="it-IT" altLang="it-IT" dirty="0">
                <a:latin typeface="Corbel" panose="020B0503020204020204" pitchFamily="34" charset="0"/>
              </a:rPr>
              <a:t>Uso dei laboratori di informatica</a:t>
            </a:r>
            <a:br>
              <a:rPr lang="it-IT" altLang="it-IT" dirty="0">
                <a:latin typeface="Corbel" panose="020B0503020204020204" pitchFamily="34" charset="0"/>
              </a:rPr>
            </a:br>
            <a:endParaRPr lang="it-IT" altLang="it-IT" dirty="0" smtClean="0"/>
          </a:p>
        </p:txBody>
      </p:sp>
      <p:sp>
        <p:nvSpPr>
          <p:cNvPr id="2051" name="Rectangle 3"/>
          <p:cNvSpPr>
            <a:spLocks noGrp="1" noChangeArrowheads="1"/>
          </p:cNvSpPr>
          <p:nvPr>
            <p:ph type="subTitle" idx="1"/>
          </p:nvPr>
        </p:nvSpPr>
        <p:spPr>
          <a:xfrm>
            <a:off x="1331913" y="4292600"/>
            <a:ext cx="6400800" cy="1752600"/>
          </a:xfrm>
        </p:spPr>
        <p:txBody>
          <a:bodyPr rtlCol="0">
            <a:normAutofit/>
          </a:bodyPr>
          <a:lstStyle/>
          <a:p>
            <a:pPr fontAlgn="auto">
              <a:spcAft>
                <a:spcPts val="0"/>
              </a:spcAft>
              <a:buFont typeface="Arial" panose="020B0604020202020204" pitchFamily="34" charset="0"/>
              <a:buNone/>
              <a:defRPr/>
            </a:pPr>
            <a:r>
              <a:rPr lang="it-IT" dirty="0" smtClean="0"/>
              <a:t>Rischio uso videoterminali</a:t>
            </a:r>
          </a:p>
          <a:p>
            <a:pPr fontAlgn="auto">
              <a:spcAft>
                <a:spcPts val="0"/>
              </a:spcAft>
              <a:buFont typeface="Arial" panose="020B0604020202020204" pitchFamily="34" charset="0"/>
              <a:buNone/>
              <a:defRPr/>
            </a:pPr>
            <a:r>
              <a:rPr lang="it-IT" dirty="0" smtClean="0"/>
              <a:t>Attrezzature</a:t>
            </a:r>
          </a:p>
          <a:p>
            <a:pPr fontAlgn="auto">
              <a:spcAft>
                <a:spcPts val="0"/>
              </a:spcAft>
              <a:buFont typeface="Arial" panose="020B0604020202020204" pitchFamily="34" charset="0"/>
              <a:buNone/>
              <a:defRPr/>
            </a:pPr>
            <a:r>
              <a:rPr lang="it-IT" dirty="0" smtClean="0"/>
              <a:t>Ambiente</a:t>
            </a:r>
          </a:p>
        </p:txBody>
      </p:sp>
      <p:sp>
        <p:nvSpPr>
          <p:cNvPr id="3076" name="Segnaposto numero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01D79E00-BCD9-41B0-9B02-B276179C6550}" type="slidenum">
              <a:rPr lang="it-IT" altLang="it-IT" sz="1400">
                <a:latin typeface="Arial" charset="0"/>
              </a:rPr>
              <a:pPr>
                <a:spcBef>
                  <a:spcPct val="0"/>
                </a:spcBef>
                <a:buFontTx/>
                <a:buNone/>
              </a:pPr>
              <a:t>1</a:t>
            </a:fld>
            <a:endParaRPr lang="it-IT" altLang="it-IT" sz="1400">
              <a:latin typeface="Arial" charset="0"/>
            </a:endParaRPr>
          </a:p>
        </p:txBody>
      </p:sp>
    </p:spTree>
    <p:extLst>
      <p:ext uri="{BB962C8B-B14F-4D97-AF65-F5344CB8AC3E}">
        <p14:creationId xmlns:p14="http://schemas.microsoft.com/office/powerpoint/2010/main" val="3713487923"/>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egnaposto piè di pagina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sz="1400"/>
              <a:t>F. Celletti - I Videoterminali</a:t>
            </a:r>
          </a:p>
        </p:txBody>
      </p:sp>
      <p:sp>
        <p:nvSpPr>
          <p:cNvPr id="11267"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102A5AA-EEA3-4969-8407-915E4C045A91}" type="slidenum">
              <a:rPr lang="it-IT" altLang="it-IT" sz="1400"/>
              <a:pPr/>
              <a:t>10</a:t>
            </a:fld>
            <a:endParaRPr lang="it-IT" altLang="it-IT" sz="1400"/>
          </a:p>
        </p:txBody>
      </p:sp>
      <p:sp>
        <p:nvSpPr>
          <p:cNvPr id="11268" name="Text Box 2"/>
          <p:cNvSpPr txBox="1">
            <a:spLocks noChangeArrowheads="1"/>
          </p:cNvSpPr>
          <p:nvPr/>
        </p:nvSpPr>
        <p:spPr bwMode="auto">
          <a:xfrm>
            <a:off x="304800" y="990600"/>
            <a:ext cx="7620000" cy="550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 -  II sedile deve essere mobile con rotelle </a:t>
            </a:r>
          </a:p>
          <a:p>
            <a:r>
              <a:rPr lang="it-IT" altLang="it-IT">
                <a:solidFill>
                  <a:srgbClr val="000066"/>
                </a:solidFill>
                <a:latin typeface="Comic Sans MS" pitchFamily="66" charset="0"/>
              </a:rPr>
              <a:t>in modo da consentire l'accesso alle diverse attrezzature del posto di lavoro e facilitare l'aggiustamento posturale;</a:t>
            </a:r>
          </a:p>
          <a:p>
            <a:r>
              <a:rPr lang="it-IT" altLang="it-IT">
                <a:solidFill>
                  <a:srgbClr val="000066"/>
                </a:solidFill>
                <a:latin typeface="Comic Sans MS" pitchFamily="66" charset="0"/>
              </a:rPr>
              <a:t> -  la stabilità del sedile deve essere </a:t>
            </a:r>
          </a:p>
          <a:p>
            <a:r>
              <a:rPr lang="it-IT" altLang="it-IT">
                <a:solidFill>
                  <a:srgbClr val="000066"/>
                </a:solidFill>
                <a:latin typeface="Comic Sans MS" pitchFamily="66" charset="0"/>
              </a:rPr>
              <a:t>garantita da una base sufficientemente </a:t>
            </a:r>
          </a:p>
          <a:p>
            <a:r>
              <a:rPr lang="it-IT" altLang="it-IT">
                <a:solidFill>
                  <a:srgbClr val="000066"/>
                </a:solidFill>
                <a:latin typeface="Comic Sans MS" pitchFamily="66" charset="0"/>
              </a:rPr>
              <a:t>ampia, con cinque razze, tale da impedire ribaltamenti accidentali;</a:t>
            </a:r>
          </a:p>
          <a:p>
            <a:r>
              <a:rPr lang="it-IT" altLang="it-IT">
                <a:solidFill>
                  <a:srgbClr val="000066"/>
                </a:solidFill>
                <a:latin typeface="Comic Sans MS" pitchFamily="66" charset="0"/>
              </a:rPr>
              <a:t> -  il piano del sedile deve essere di dimensioni idonee, di materiale lavabile e che non ostacoli la traspirazione, con i bordi arrotondati, con imbottitura semirigida, e superficie piana per permettere una corretta distribuzione dei pesi del tronco;</a:t>
            </a:r>
          </a:p>
          <a:p>
            <a:endParaRPr lang="it-IT" altLang="it-IT" sz="2000"/>
          </a:p>
        </p:txBody>
      </p:sp>
      <p:sp>
        <p:nvSpPr>
          <p:cNvPr id="11269" name="Rectangle 3"/>
          <p:cNvSpPr>
            <a:spLocks noChangeArrowheads="1"/>
          </p:cNvSpPr>
          <p:nvPr/>
        </p:nvSpPr>
        <p:spPr bwMode="auto">
          <a:xfrm>
            <a:off x="2819400" y="304800"/>
            <a:ext cx="20161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sz="2800">
                <a:solidFill>
                  <a:srgbClr val="FF0000"/>
                </a:solidFill>
                <a:latin typeface="Comic Sans MS" pitchFamily="66" charset="0"/>
              </a:rPr>
              <a:t>IL SEDILE</a:t>
            </a:r>
          </a:p>
        </p:txBody>
      </p:sp>
      <p:pic>
        <p:nvPicPr>
          <p:cNvPr id="11270" name="Picture 6" descr="C:\WINDOWS\Desktop\MDiSanto\clipart mds\sedi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1143000"/>
            <a:ext cx="20574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1590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8E5272D-8A4D-4FE3-95C9-21B6F65FE4EB}" type="slidenum">
              <a:rPr lang="it-IT" altLang="it-IT" sz="1400"/>
              <a:pPr/>
              <a:t>11</a:t>
            </a:fld>
            <a:endParaRPr lang="it-IT" altLang="it-IT" sz="1400"/>
          </a:p>
        </p:txBody>
      </p:sp>
      <p:sp>
        <p:nvSpPr>
          <p:cNvPr id="12292" name="Text Box 2"/>
          <p:cNvSpPr txBox="1">
            <a:spLocks noChangeArrowheads="1"/>
          </p:cNvSpPr>
          <p:nvPr/>
        </p:nvSpPr>
        <p:spPr bwMode="auto">
          <a:xfrm>
            <a:off x="152400" y="1066800"/>
            <a:ext cx="8610600"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  l'altezza del piano sedile deve essere regolabile</a:t>
            </a:r>
          </a:p>
          <a:p>
            <a:r>
              <a:rPr lang="it-IT" altLang="it-IT">
                <a:solidFill>
                  <a:srgbClr val="000066"/>
                </a:solidFill>
                <a:latin typeface="Comic Sans MS" pitchFamily="66" charset="0"/>
              </a:rPr>
              <a:t>tramite comandi facilmente accessibili e azionabili;</a:t>
            </a:r>
          </a:p>
          <a:p>
            <a:r>
              <a:rPr lang="it-IT" altLang="it-IT"/>
              <a:t> </a:t>
            </a:r>
            <a:r>
              <a:rPr lang="it-IT" altLang="it-IT">
                <a:solidFill>
                  <a:srgbClr val="000066"/>
                </a:solidFill>
                <a:latin typeface="Comic Sans MS" pitchFamily="66" charset="0"/>
              </a:rPr>
              <a:t>-  lo schienale, con le stesse caratteristiche</a:t>
            </a:r>
          </a:p>
          <a:p>
            <a:r>
              <a:rPr lang="it-IT" altLang="it-IT">
                <a:solidFill>
                  <a:srgbClr val="000066"/>
                </a:solidFill>
                <a:latin typeface="Comic Sans MS" pitchFamily="66" charset="0"/>
              </a:rPr>
              <a:t>costruttive del sedile e anatomicamente conformato,</a:t>
            </a:r>
          </a:p>
          <a:p>
            <a:r>
              <a:rPr lang="it-IT" altLang="it-IT">
                <a:solidFill>
                  <a:srgbClr val="000066"/>
                </a:solidFill>
                <a:latin typeface="Comic Sans MS" pitchFamily="66" charset="0"/>
              </a:rPr>
              <a:t>deve essere agevolmente regolabile in altezza ed in</a:t>
            </a:r>
          </a:p>
          <a:p>
            <a:r>
              <a:rPr lang="it-IT" altLang="it-IT">
                <a:solidFill>
                  <a:srgbClr val="000066"/>
                </a:solidFill>
                <a:latin typeface="Comic Sans MS" pitchFamily="66" charset="0"/>
              </a:rPr>
              <a:t>inclinazione, in modo da permettere un comodo</a:t>
            </a:r>
          </a:p>
          <a:p>
            <a:r>
              <a:rPr lang="it-IT" altLang="it-IT">
                <a:solidFill>
                  <a:srgbClr val="000066"/>
                </a:solidFill>
                <a:latin typeface="Comic Sans MS" pitchFamily="66" charset="0"/>
              </a:rPr>
              <a:t>appoggio del tratto lombare della colonna;</a:t>
            </a:r>
          </a:p>
          <a:p>
            <a:r>
              <a:rPr lang="it-IT" altLang="it-IT">
                <a:solidFill>
                  <a:srgbClr val="000066"/>
                </a:solidFill>
                <a:latin typeface="Comic Sans MS" pitchFamily="66" charset="0"/>
              </a:rPr>
              <a:t> -  i braccioli, se presenti, non devono impedire l'accesso al piano di lavoro e devono essere del tipo chiuso per impedire l'impigliamento;</a:t>
            </a:r>
          </a:p>
          <a:p>
            <a:r>
              <a:rPr lang="it-IT" altLang="it-IT">
                <a:solidFill>
                  <a:srgbClr val="000066"/>
                </a:solidFill>
                <a:latin typeface="Comic Sans MS" pitchFamily="66" charset="0"/>
              </a:rPr>
              <a:t>-  un poggiapiedi inclinato, meglio se regolabile in altezza e antisdrucciolo, va messo a disposizione su richiesta dell'operatore.</a:t>
            </a:r>
          </a:p>
        </p:txBody>
      </p:sp>
      <p:sp>
        <p:nvSpPr>
          <p:cNvPr id="12293" name="Rectangle 3"/>
          <p:cNvSpPr>
            <a:spLocks noChangeArrowheads="1"/>
          </p:cNvSpPr>
          <p:nvPr/>
        </p:nvSpPr>
        <p:spPr bwMode="auto">
          <a:xfrm>
            <a:off x="3581400" y="255588"/>
            <a:ext cx="20161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sz="2800">
                <a:solidFill>
                  <a:srgbClr val="FF0000"/>
                </a:solidFill>
                <a:latin typeface="Comic Sans MS" pitchFamily="66" charset="0"/>
              </a:rPr>
              <a:t>IL SEDILE</a:t>
            </a:r>
          </a:p>
        </p:txBody>
      </p:sp>
      <p:pic>
        <p:nvPicPr>
          <p:cNvPr id="12294" name="Picture 4" descr="C:\WINDOWS\Desktop\Formazione\2003\626_videoterm_sedil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190625"/>
            <a:ext cx="952500" cy="2162175"/>
          </a:xfrm>
          <a:prstGeom prst="rect">
            <a:avLst/>
          </a:prstGeom>
          <a:noFill/>
          <a:ln w="50800">
            <a:solidFill>
              <a:srgbClr val="00FF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374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piè di pagina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sz="1400"/>
              <a:t>F. Celletti - I Videoterminali</a:t>
            </a:r>
          </a:p>
        </p:txBody>
      </p:sp>
      <p:sp>
        <p:nvSpPr>
          <p:cNvPr id="13315"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D701F69-92C1-4507-AFA6-3809EF1223FC}" type="slidenum">
              <a:rPr lang="it-IT" altLang="it-IT" sz="1400"/>
              <a:pPr/>
              <a:t>12</a:t>
            </a:fld>
            <a:endParaRPr lang="it-IT" altLang="it-IT" sz="1400"/>
          </a:p>
        </p:txBody>
      </p:sp>
      <p:sp>
        <p:nvSpPr>
          <p:cNvPr id="13316" name="Text Box 2"/>
          <p:cNvSpPr txBox="1">
            <a:spLocks noChangeArrowheads="1"/>
          </p:cNvSpPr>
          <p:nvPr/>
        </p:nvSpPr>
        <p:spPr bwMode="auto">
          <a:xfrm>
            <a:off x="0" y="838200"/>
            <a:ext cx="87630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t>  </a:t>
            </a:r>
            <a:r>
              <a:rPr lang="it-IT" altLang="it-IT">
                <a:solidFill>
                  <a:srgbClr val="000066"/>
                </a:solidFill>
                <a:latin typeface="Comic Sans MS" pitchFamily="66" charset="0"/>
              </a:rPr>
              <a:t>Schienale con doppia regolazione:</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 in altezza, centro del supporto lombare tra 17 e 26 cm;</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 in inclinazione, da 90° a 110°;</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 lunghezza sedile 38-44 cm;</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 larghezza sedile 40-45 cm;</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 regolabile in altezza 38-54 cm;</a:t>
            </a:r>
          </a:p>
          <a:p>
            <a:endParaRPr lang="it-IT" altLang="it-IT">
              <a:solidFill>
                <a:srgbClr val="000066"/>
              </a:solidFill>
              <a:latin typeface="Comic Sans MS" pitchFamily="66" charset="0"/>
            </a:endParaRPr>
          </a:p>
          <a:p>
            <a:r>
              <a:rPr lang="it-IT" altLang="it-IT"/>
              <a:t>       - b</a:t>
            </a:r>
            <a:r>
              <a:rPr lang="it-IT" altLang="it-IT">
                <a:solidFill>
                  <a:srgbClr val="000066"/>
                </a:solidFill>
                <a:latin typeface="Comic Sans MS" pitchFamily="66" charset="0"/>
              </a:rPr>
              <a:t>ase a 5 razze con rotelle.</a:t>
            </a:r>
          </a:p>
          <a:p>
            <a:endParaRPr lang="it-IT" altLang="it-IT">
              <a:solidFill>
                <a:srgbClr val="000066"/>
              </a:solidFill>
              <a:latin typeface="Comic Sans MS" pitchFamily="66" charset="0"/>
            </a:endParaRPr>
          </a:p>
        </p:txBody>
      </p:sp>
      <p:sp>
        <p:nvSpPr>
          <p:cNvPr id="13317" name="Rectangle 3"/>
          <p:cNvSpPr>
            <a:spLocks noChangeArrowheads="1"/>
          </p:cNvSpPr>
          <p:nvPr/>
        </p:nvSpPr>
        <p:spPr bwMode="auto">
          <a:xfrm>
            <a:off x="3581400" y="152400"/>
            <a:ext cx="20161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sz="2800">
                <a:solidFill>
                  <a:srgbClr val="FF0000"/>
                </a:solidFill>
                <a:latin typeface="Comic Sans MS" pitchFamily="66" charset="0"/>
              </a:rPr>
              <a:t>IL SEDILE</a:t>
            </a:r>
          </a:p>
        </p:txBody>
      </p:sp>
      <p:pic>
        <p:nvPicPr>
          <p:cNvPr id="13318" name="Picture 5" descr="C:\WINDOWS\Desktop\Formazione\2003\626_videoterm_sedile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2209800"/>
            <a:ext cx="2025650" cy="3402013"/>
          </a:xfrm>
          <a:prstGeom prst="rect">
            <a:avLst/>
          </a:prstGeom>
          <a:noFill/>
          <a:ln w="50800">
            <a:solidFill>
              <a:srgbClr val="FFFF99"/>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5254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3C5BB06-7830-4AED-A434-C8F56C644F39}" type="slidenum">
              <a:rPr lang="it-IT" altLang="it-IT" sz="1400"/>
              <a:pPr/>
              <a:t>13</a:t>
            </a:fld>
            <a:endParaRPr lang="it-IT" altLang="it-IT" sz="1400"/>
          </a:p>
        </p:txBody>
      </p:sp>
      <p:sp>
        <p:nvSpPr>
          <p:cNvPr id="14340" name="Text Box 2"/>
          <p:cNvSpPr txBox="1">
            <a:spLocks noChangeArrowheads="1"/>
          </p:cNvSpPr>
          <p:nvPr/>
        </p:nvSpPr>
        <p:spPr bwMode="auto">
          <a:xfrm>
            <a:off x="381000" y="533400"/>
            <a:ext cx="68580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dirty="0"/>
              <a:t>  </a:t>
            </a:r>
            <a:endParaRPr lang="it-IT" altLang="it-IT" dirty="0">
              <a:solidFill>
                <a:srgbClr val="000099"/>
              </a:solidFill>
              <a:latin typeface="Comic Sans MS" pitchFamily="66" charset="0"/>
            </a:endParaRPr>
          </a:p>
          <a:p>
            <a:r>
              <a:rPr lang="it-IT" altLang="it-IT" dirty="0">
                <a:solidFill>
                  <a:srgbClr val="000099"/>
                </a:solidFill>
                <a:latin typeface="Comic Sans MS" pitchFamily="66" charset="0"/>
              </a:rPr>
              <a:t> </a:t>
            </a:r>
            <a:r>
              <a:rPr lang="it-IT" altLang="it-IT" dirty="0" smtClean="0">
                <a:solidFill>
                  <a:srgbClr val="000066"/>
                </a:solidFill>
                <a:latin typeface="Comic Sans MS" pitchFamily="66" charset="0"/>
              </a:rPr>
              <a:t>La posizione  </a:t>
            </a:r>
            <a:r>
              <a:rPr lang="it-IT" altLang="it-IT" dirty="0">
                <a:solidFill>
                  <a:srgbClr val="000066"/>
                </a:solidFill>
                <a:latin typeface="Comic Sans MS" pitchFamily="66" charset="0"/>
              </a:rPr>
              <a:t>dei posti </a:t>
            </a:r>
            <a:r>
              <a:rPr lang="it-IT" altLang="it-IT" dirty="0" smtClean="0">
                <a:solidFill>
                  <a:srgbClr val="000066"/>
                </a:solidFill>
                <a:latin typeface="Comic Sans MS" pitchFamily="66" charset="0"/>
              </a:rPr>
              <a:t>di </a:t>
            </a:r>
            <a:r>
              <a:rPr lang="it-IT" altLang="it-IT" dirty="0">
                <a:solidFill>
                  <a:srgbClr val="000066"/>
                </a:solidFill>
                <a:latin typeface="Comic Sans MS" pitchFamily="66" charset="0"/>
              </a:rPr>
              <a:t>lavoro dove si utilizzano videoterminali deve tenere conto della disposizione della illuminazione naturale </a:t>
            </a:r>
            <a:r>
              <a:rPr lang="it-IT" altLang="it-IT" dirty="0" smtClean="0">
                <a:solidFill>
                  <a:srgbClr val="000066"/>
                </a:solidFill>
                <a:latin typeface="Comic Sans MS" pitchFamily="66" charset="0"/>
              </a:rPr>
              <a:t>(finestre o altro); </a:t>
            </a:r>
          </a:p>
          <a:p>
            <a:r>
              <a:rPr lang="it-IT" altLang="it-IT" dirty="0" smtClean="0">
                <a:solidFill>
                  <a:srgbClr val="000066"/>
                </a:solidFill>
                <a:latin typeface="Comic Sans MS" pitchFamily="66" charset="0"/>
              </a:rPr>
              <a:t>I sistemi </a:t>
            </a:r>
            <a:r>
              <a:rPr lang="it-IT" altLang="it-IT" dirty="0">
                <a:solidFill>
                  <a:srgbClr val="000066"/>
                </a:solidFill>
                <a:latin typeface="Comic Sans MS" pitchFamily="66" charset="0"/>
              </a:rPr>
              <a:t>di illuminazione artificiale andranno collocati </a:t>
            </a:r>
            <a:r>
              <a:rPr lang="it-IT" altLang="it-IT" dirty="0" smtClean="0">
                <a:solidFill>
                  <a:srgbClr val="000066"/>
                </a:solidFill>
                <a:latin typeface="Comic Sans MS" pitchFamily="66" charset="0"/>
              </a:rPr>
              <a:t>in </a:t>
            </a:r>
            <a:r>
              <a:rPr lang="it-IT" altLang="it-IT" dirty="0">
                <a:solidFill>
                  <a:srgbClr val="000066"/>
                </a:solidFill>
                <a:latin typeface="Comic Sans MS" pitchFamily="66" charset="0"/>
              </a:rPr>
              <a:t>modo tale da evitare riflessi e contrasti fastidiosi</a:t>
            </a:r>
            <a:r>
              <a:rPr lang="it-IT" altLang="it-IT" dirty="0" smtClean="0">
                <a:solidFill>
                  <a:srgbClr val="000066"/>
                </a:solidFill>
                <a:latin typeface="Comic Sans MS" pitchFamily="66" charset="0"/>
              </a:rPr>
              <a:t>.</a:t>
            </a:r>
            <a:endParaRPr lang="it-IT" altLang="it-IT" dirty="0">
              <a:solidFill>
                <a:srgbClr val="000066"/>
              </a:solidFill>
              <a:latin typeface="Comic Sans MS" pitchFamily="66" charset="0"/>
            </a:endParaRPr>
          </a:p>
        </p:txBody>
      </p:sp>
      <p:sp>
        <p:nvSpPr>
          <p:cNvPr id="14341" name="Rectangle 3"/>
          <p:cNvSpPr>
            <a:spLocks noChangeArrowheads="1"/>
          </p:cNvSpPr>
          <p:nvPr/>
        </p:nvSpPr>
        <p:spPr bwMode="auto">
          <a:xfrm>
            <a:off x="2895600" y="179388"/>
            <a:ext cx="35718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sz="2800">
                <a:solidFill>
                  <a:srgbClr val="FF0000"/>
                </a:solidFill>
                <a:latin typeface="Comic Sans MS" pitchFamily="66" charset="0"/>
              </a:rPr>
              <a:t>L’ILLUMINAZIONE</a:t>
            </a:r>
          </a:p>
        </p:txBody>
      </p:sp>
      <p:sp>
        <p:nvSpPr>
          <p:cNvPr id="14342" name="Text Box 6"/>
          <p:cNvSpPr txBox="1">
            <a:spLocks noChangeArrowheads="1"/>
          </p:cNvSpPr>
          <p:nvPr/>
        </p:nvSpPr>
        <p:spPr bwMode="auto">
          <a:xfrm>
            <a:off x="190500" y="3789040"/>
            <a:ext cx="86106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dirty="0" smtClean="0">
                <a:solidFill>
                  <a:srgbClr val="000066"/>
                </a:solidFill>
                <a:latin typeface="Comic Sans MS" pitchFamily="66" charset="0"/>
              </a:rPr>
              <a:t>Illuminazione artificiale deve essere posta:</a:t>
            </a:r>
            <a:endParaRPr lang="it-IT" altLang="it-IT" dirty="0">
              <a:solidFill>
                <a:srgbClr val="000066"/>
              </a:solidFill>
              <a:latin typeface="Comic Sans MS" pitchFamily="66" charset="0"/>
            </a:endParaRPr>
          </a:p>
          <a:p>
            <a:endParaRPr lang="it-IT" altLang="it-IT" dirty="0">
              <a:solidFill>
                <a:srgbClr val="000066"/>
              </a:solidFill>
              <a:latin typeface="Comic Sans MS" pitchFamily="66" charset="0"/>
            </a:endParaRPr>
          </a:p>
          <a:p>
            <a:r>
              <a:rPr lang="it-IT" altLang="it-IT" dirty="0">
                <a:solidFill>
                  <a:srgbClr val="000066"/>
                </a:solidFill>
                <a:latin typeface="Comic Sans MS" pitchFamily="66" charset="0"/>
              </a:rPr>
              <a:t> -  né davanti né dietro allo schermo video ci devono essere delle finestre, o fonti di luce artificiale non </a:t>
            </a:r>
            <a:r>
              <a:rPr lang="it-IT" altLang="it-IT" dirty="0" smtClean="0">
                <a:solidFill>
                  <a:srgbClr val="000066"/>
                </a:solidFill>
                <a:latin typeface="Comic Sans MS" pitchFamily="66" charset="0"/>
              </a:rPr>
              <a:t>schermata</a:t>
            </a:r>
            <a:endParaRPr lang="it-IT" altLang="it-IT" dirty="0">
              <a:solidFill>
                <a:srgbClr val="000066"/>
              </a:solidFill>
              <a:latin typeface="Comic Sans MS" pitchFamily="66" charset="0"/>
            </a:endParaRPr>
          </a:p>
          <a:p>
            <a:endParaRPr lang="it-IT" altLang="it-IT" dirty="0">
              <a:solidFill>
                <a:srgbClr val="000066"/>
              </a:solidFill>
              <a:latin typeface="Comic Sans MS" pitchFamily="66" charset="0"/>
            </a:endParaRPr>
          </a:p>
          <a:p>
            <a:r>
              <a:rPr lang="it-IT" altLang="it-IT" dirty="0">
                <a:solidFill>
                  <a:srgbClr val="000066"/>
                </a:solidFill>
                <a:latin typeface="Comic Sans MS" pitchFamily="66" charset="0"/>
              </a:rPr>
              <a:t> -  la direzione dello sguardo operatore - schermo </a:t>
            </a:r>
          </a:p>
          <a:p>
            <a:r>
              <a:rPr lang="it-IT" altLang="it-IT" dirty="0">
                <a:solidFill>
                  <a:srgbClr val="000066"/>
                </a:solidFill>
                <a:latin typeface="Comic Sans MS" pitchFamily="66" charset="0"/>
              </a:rPr>
              <a:t>deve trovarsi parallela alle </a:t>
            </a:r>
            <a:r>
              <a:rPr lang="it-IT" altLang="it-IT" dirty="0" smtClean="0">
                <a:solidFill>
                  <a:srgbClr val="000066"/>
                </a:solidFill>
                <a:latin typeface="Comic Sans MS" pitchFamily="66" charset="0"/>
              </a:rPr>
              <a:t>finestre</a:t>
            </a:r>
            <a:endParaRPr lang="en-US" altLang="it-IT" dirty="0">
              <a:solidFill>
                <a:srgbClr val="000066"/>
              </a:solidFill>
              <a:latin typeface="Comic Sans MS" pitchFamily="66" charset="0"/>
            </a:endParaRPr>
          </a:p>
        </p:txBody>
      </p:sp>
      <p:sp>
        <p:nvSpPr>
          <p:cNvPr id="2" name="AutoShape 9" descr="Risultati immagini per clipart lampade"/>
          <p:cNvSpPr>
            <a:spLocks noChangeAspect="1" noChangeArrowheads="1"/>
          </p:cNvSpPr>
          <p:nvPr/>
        </p:nvSpPr>
        <p:spPr bwMode="auto">
          <a:xfrm>
            <a:off x="168275" y="-1825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 name="AutoShape 11" descr="Risultati immagini per clipart lampade"/>
          <p:cNvSpPr>
            <a:spLocks noChangeAspect="1" noChangeArrowheads="1"/>
          </p:cNvSpPr>
          <p:nvPr/>
        </p:nvSpPr>
        <p:spPr bwMode="auto">
          <a:xfrm>
            <a:off x="320675" y="-301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AutoShape 13" descr="Risultati immagini per clipart lampade"/>
          <p:cNvSpPr>
            <a:spLocks noChangeAspect="1" noChangeArrowheads="1"/>
          </p:cNvSpPr>
          <p:nvPr/>
        </p:nvSpPr>
        <p:spPr bwMode="auto">
          <a:xfrm>
            <a:off x="473075" y="1222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14352" name="Picture 16" descr="C:\Users\Amministratore\Documents\Diversi casa\Scuola casa\Sicurezza CtDl\sicurezza 2012\formazione sicurezza 2012\postura carichi pesanti materiali 2012\postura base 2012\immagini computer\lampada con lu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1514658"/>
            <a:ext cx="1944216" cy="2065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133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CB40E86-AAE2-4B13-A895-4F86B8266627}" type="slidenum">
              <a:rPr lang="it-IT" altLang="it-IT" sz="1400"/>
              <a:pPr/>
              <a:t>14</a:t>
            </a:fld>
            <a:endParaRPr lang="it-IT" altLang="it-IT" sz="1400"/>
          </a:p>
        </p:txBody>
      </p:sp>
      <p:sp>
        <p:nvSpPr>
          <p:cNvPr id="15364" name="Text Box 2"/>
          <p:cNvSpPr txBox="1">
            <a:spLocks noChangeArrowheads="1"/>
          </p:cNvSpPr>
          <p:nvPr/>
        </p:nvSpPr>
        <p:spPr bwMode="auto">
          <a:xfrm>
            <a:off x="533400" y="533400"/>
            <a:ext cx="8610600"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it-IT" altLang="it-IT">
              <a:solidFill>
                <a:srgbClr val="000099"/>
              </a:solidFill>
              <a:latin typeface="Comic Sans MS" pitchFamily="66" charset="0"/>
            </a:endParaRPr>
          </a:p>
          <a:p>
            <a:r>
              <a:rPr lang="it-IT" altLang="it-IT">
                <a:solidFill>
                  <a:srgbClr val="000099"/>
                </a:solidFill>
                <a:latin typeface="Comic Sans MS" pitchFamily="66" charset="0"/>
              </a:rPr>
              <a:t> </a:t>
            </a:r>
            <a:r>
              <a:rPr lang="it-IT" altLang="it-IT"/>
              <a:t> -  </a:t>
            </a:r>
            <a:r>
              <a:rPr lang="it-IT" altLang="it-IT">
                <a:solidFill>
                  <a:srgbClr val="000066"/>
                </a:solidFill>
                <a:latin typeface="Comic Sans MS" pitchFamily="66" charset="0"/>
              </a:rPr>
              <a:t>i VDT devono essere disposti il più lontano possibile dalle finestre;</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  tutte le finestre devono avere tende interne orientabili di colore neutro;</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  l'illuminazione artificiale generale deve essere schermata e disposta a file parallele alle finestre; l'illuminazione localizzata con lampade da tavolo deve permettere la regolazione dell'intensità;</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  le pareti, i pavimenti, i soffitti e le porte, come il piano di lavoro, devono essere opachi e di colore chiaro neutro.</a:t>
            </a:r>
          </a:p>
          <a:p>
            <a:r>
              <a:rPr lang="it-IT" altLang="it-IT"/>
              <a:t>                    </a:t>
            </a:r>
          </a:p>
        </p:txBody>
      </p:sp>
      <p:sp>
        <p:nvSpPr>
          <p:cNvPr id="15365" name="Rectangle 5"/>
          <p:cNvSpPr>
            <a:spLocks noChangeArrowheads="1"/>
          </p:cNvSpPr>
          <p:nvPr/>
        </p:nvSpPr>
        <p:spPr bwMode="auto">
          <a:xfrm>
            <a:off x="2895600" y="179388"/>
            <a:ext cx="35718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sz="2800">
                <a:solidFill>
                  <a:srgbClr val="FF0000"/>
                </a:solidFill>
                <a:latin typeface="Comic Sans MS" pitchFamily="66" charset="0"/>
              </a:rPr>
              <a:t>L’ILLUMINAZIONE</a:t>
            </a:r>
          </a:p>
        </p:txBody>
      </p:sp>
    </p:spTree>
    <p:extLst>
      <p:ext uri="{BB962C8B-B14F-4D97-AF65-F5344CB8AC3E}">
        <p14:creationId xmlns:p14="http://schemas.microsoft.com/office/powerpoint/2010/main" val="2065398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83344EE-C4C0-47BD-A443-8224DBC2AC04}" type="slidenum">
              <a:rPr lang="it-IT" altLang="it-IT" sz="1400"/>
              <a:pPr/>
              <a:t>15</a:t>
            </a:fld>
            <a:endParaRPr lang="it-IT" altLang="it-IT" sz="1400"/>
          </a:p>
        </p:txBody>
      </p:sp>
      <p:sp>
        <p:nvSpPr>
          <p:cNvPr id="16388" name="Text Box 2"/>
          <p:cNvSpPr txBox="1">
            <a:spLocks noChangeArrowheads="1"/>
          </p:cNvSpPr>
          <p:nvPr/>
        </p:nvSpPr>
        <p:spPr bwMode="auto">
          <a:xfrm>
            <a:off x="971600" y="404664"/>
            <a:ext cx="8062242"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dirty="0"/>
              <a:t>  </a:t>
            </a:r>
            <a:endParaRPr lang="it-IT" altLang="it-IT" dirty="0">
              <a:solidFill>
                <a:srgbClr val="000099"/>
              </a:solidFill>
              <a:latin typeface="Comic Sans MS" pitchFamily="66" charset="0"/>
            </a:endParaRPr>
          </a:p>
          <a:p>
            <a:r>
              <a:rPr lang="it-IT" altLang="it-IT" dirty="0">
                <a:solidFill>
                  <a:srgbClr val="000099"/>
                </a:solidFill>
                <a:latin typeface="Comic Sans MS" pitchFamily="66" charset="0"/>
              </a:rPr>
              <a:t> </a:t>
            </a:r>
            <a:r>
              <a:rPr lang="it-IT" altLang="it-IT" dirty="0"/>
              <a:t>   </a:t>
            </a:r>
          </a:p>
          <a:p>
            <a:r>
              <a:rPr lang="it-IT" altLang="it-IT" dirty="0">
                <a:solidFill>
                  <a:srgbClr val="000066"/>
                </a:solidFill>
                <a:latin typeface="Comic Sans MS" pitchFamily="66" charset="0"/>
              </a:rPr>
              <a:t>NO: le finestre si </a:t>
            </a:r>
            <a:r>
              <a:rPr lang="it-IT" altLang="it-IT" dirty="0" smtClean="0">
                <a:solidFill>
                  <a:srgbClr val="000066"/>
                </a:solidFill>
                <a:latin typeface="Comic Sans MS" pitchFamily="66" charset="0"/>
              </a:rPr>
              <a:t>riflettono </a:t>
            </a:r>
            <a:r>
              <a:rPr lang="it-IT" altLang="it-IT" dirty="0">
                <a:solidFill>
                  <a:srgbClr val="000066"/>
                </a:solidFill>
                <a:latin typeface="Comic Sans MS" pitchFamily="66" charset="0"/>
              </a:rPr>
              <a:t>nello schermo video.</a:t>
            </a:r>
          </a:p>
          <a:p>
            <a:endParaRPr lang="it-IT" altLang="it-IT" dirty="0">
              <a:solidFill>
                <a:srgbClr val="000066"/>
              </a:solidFill>
              <a:latin typeface="Comic Sans MS" pitchFamily="66" charset="0"/>
            </a:endParaRPr>
          </a:p>
          <a:p>
            <a:r>
              <a:rPr lang="it-IT" altLang="it-IT" dirty="0">
                <a:solidFill>
                  <a:srgbClr val="000066"/>
                </a:solidFill>
                <a:latin typeface="Comic Sans MS" pitchFamily="66" charset="0"/>
              </a:rPr>
              <a:t>     </a:t>
            </a:r>
            <a:r>
              <a:rPr lang="it-IT" altLang="it-IT" dirty="0" smtClean="0">
                <a:solidFill>
                  <a:srgbClr val="000066"/>
                </a:solidFill>
                <a:latin typeface="Comic Sans MS" pitchFamily="66" charset="0"/>
              </a:rPr>
              <a:t>NO: </a:t>
            </a:r>
            <a:r>
              <a:rPr lang="it-IT" altLang="it-IT" dirty="0">
                <a:solidFill>
                  <a:srgbClr val="000066"/>
                </a:solidFill>
                <a:latin typeface="Comic Sans MS" pitchFamily="66" charset="0"/>
              </a:rPr>
              <a:t>finestra nel campo visivo, </a:t>
            </a:r>
            <a:r>
              <a:rPr lang="it-IT" altLang="it-IT" dirty="0" smtClean="0">
                <a:solidFill>
                  <a:srgbClr val="000066"/>
                </a:solidFill>
                <a:latin typeface="Comic Sans MS" pitchFamily="66" charset="0"/>
              </a:rPr>
              <a:t>elevate </a:t>
            </a:r>
            <a:r>
              <a:rPr lang="it-IT" altLang="it-IT" dirty="0">
                <a:solidFill>
                  <a:srgbClr val="000066"/>
                </a:solidFill>
                <a:latin typeface="Comic Sans MS" pitchFamily="66" charset="0"/>
              </a:rPr>
              <a:t>differenze</a:t>
            </a:r>
          </a:p>
          <a:p>
            <a:r>
              <a:rPr lang="it-IT" altLang="it-IT" dirty="0">
                <a:solidFill>
                  <a:srgbClr val="000066"/>
                </a:solidFill>
                <a:latin typeface="Comic Sans MS" pitchFamily="66" charset="0"/>
              </a:rPr>
              <a:t>                       di intensità luminosa.</a:t>
            </a:r>
          </a:p>
          <a:p>
            <a:endParaRPr lang="it-IT" altLang="it-IT" dirty="0">
              <a:solidFill>
                <a:srgbClr val="000066"/>
              </a:solidFill>
              <a:latin typeface="Comic Sans MS" pitchFamily="66" charset="0"/>
            </a:endParaRPr>
          </a:p>
          <a:p>
            <a:r>
              <a:rPr lang="it-IT" altLang="it-IT" dirty="0">
                <a:solidFill>
                  <a:srgbClr val="000066"/>
                </a:solidFill>
                <a:latin typeface="Comic Sans MS" pitchFamily="66" charset="0"/>
              </a:rPr>
              <a:t>      </a:t>
            </a:r>
            <a:r>
              <a:rPr lang="it-IT" altLang="it-IT" dirty="0" smtClean="0">
                <a:solidFill>
                  <a:srgbClr val="000066"/>
                </a:solidFill>
                <a:latin typeface="Comic Sans MS" pitchFamily="66" charset="0"/>
              </a:rPr>
              <a:t>Sì: </a:t>
            </a:r>
            <a:r>
              <a:rPr lang="it-IT" altLang="it-IT" dirty="0">
                <a:solidFill>
                  <a:srgbClr val="000066"/>
                </a:solidFill>
                <a:latin typeface="Comic Sans MS" pitchFamily="66" charset="0"/>
              </a:rPr>
              <a:t>differenza equilibrata </a:t>
            </a:r>
            <a:r>
              <a:rPr lang="it-IT" altLang="it-IT" dirty="0" smtClean="0">
                <a:solidFill>
                  <a:srgbClr val="000066"/>
                </a:solidFill>
                <a:latin typeface="Comic Sans MS" pitchFamily="66" charset="0"/>
              </a:rPr>
              <a:t>dell'intensità </a:t>
            </a:r>
            <a:r>
              <a:rPr lang="it-IT" altLang="it-IT" dirty="0">
                <a:solidFill>
                  <a:srgbClr val="000066"/>
                </a:solidFill>
                <a:latin typeface="Comic Sans MS" pitchFamily="66" charset="0"/>
              </a:rPr>
              <a:t>luminosa;</a:t>
            </a:r>
          </a:p>
          <a:p>
            <a:r>
              <a:rPr lang="it-IT" altLang="it-IT" dirty="0">
                <a:solidFill>
                  <a:srgbClr val="000066"/>
                </a:solidFill>
                <a:latin typeface="Comic Sans MS" pitchFamily="66" charset="0"/>
              </a:rPr>
              <a:t>                  nella zona di riflessione dello </a:t>
            </a:r>
          </a:p>
          <a:p>
            <a:r>
              <a:rPr lang="it-IT" altLang="it-IT" dirty="0">
                <a:solidFill>
                  <a:srgbClr val="000066"/>
                </a:solidFill>
                <a:latin typeface="Comic Sans MS" pitchFamily="66" charset="0"/>
              </a:rPr>
              <a:t>                  schermo </a:t>
            </a:r>
            <a:r>
              <a:rPr lang="it-IT" altLang="it-IT" dirty="0" smtClean="0">
                <a:solidFill>
                  <a:srgbClr val="000066"/>
                </a:solidFill>
                <a:latin typeface="Comic Sans MS" pitchFamily="66" charset="0"/>
              </a:rPr>
              <a:t>video, </a:t>
            </a:r>
          </a:p>
          <a:p>
            <a:r>
              <a:rPr lang="it-IT" altLang="it-IT" dirty="0" smtClean="0">
                <a:solidFill>
                  <a:srgbClr val="000066"/>
                </a:solidFill>
                <a:latin typeface="Comic Sans MS" pitchFamily="66" charset="0"/>
              </a:rPr>
              <a:t>	        non esistono </a:t>
            </a:r>
            <a:r>
              <a:rPr lang="it-IT" altLang="it-IT" dirty="0">
                <a:solidFill>
                  <a:srgbClr val="000066"/>
                </a:solidFill>
                <a:latin typeface="Comic Sans MS" pitchFamily="66" charset="0"/>
              </a:rPr>
              <a:t>superfici luminose. </a:t>
            </a:r>
          </a:p>
          <a:p>
            <a:endParaRPr lang="it-IT" altLang="it-IT" dirty="0">
              <a:latin typeface="Comic Sans MS" pitchFamily="66" charset="0"/>
            </a:endParaRPr>
          </a:p>
          <a:p>
            <a:r>
              <a:rPr lang="it-IT" altLang="it-IT" dirty="0"/>
              <a:t> </a:t>
            </a:r>
          </a:p>
        </p:txBody>
      </p:sp>
      <p:sp>
        <p:nvSpPr>
          <p:cNvPr id="16389" name="Rectangle 3"/>
          <p:cNvSpPr>
            <a:spLocks noChangeArrowheads="1"/>
          </p:cNvSpPr>
          <p:nvPr/>
        </p:nvSpPr>
        <p:spPr bwMode="auto">
          <a:xfrm>
            <a:off x="2895600" y="331788"/>
            <a:ext cx="35718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sz="2800">
                <a:solidFill>
                  <a:srgbClr val="FF0000"/>
                </a:solidFill>
                <a:latin typeface="Comic Sans MS" pitchFamily="66" charset="0"/>
              </a:rPr>
              <a:t>L’ILLUMINAZIONE</a:t>
            </a:r>
          </a:p>
        </p:txBody>
      </p:sp>
    </p:spTree>
    <p:extLst>
      <p:ext uri="{BB962C8B-B14F-4D97-AF65-F5344CB8AC3E}">
        <p14:creationId xmlns:p14="http://schemas.microsoft.com/office/powerpoint/2010/main" val="3167172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3498CAD-0155-4301-A9A0-7F4D882AB86F}" type="slidenum">
              <a:rPr lang="it-IT" altLang="it-IT" sz="1400"/>
              <a:pPr/>
              <a:t>16</a:t>
            </a:fld>
            <a:endParaRPr lang="it-IT" altLang="it-IT" sz="1400"/>
          </a:p>
        </p:txBody>
      </p:sp>
      <p:sp>
        <p:nvSpPr>
          <p:cNvPr id="18436" name="Text Box 2"/>
          <p:cNvSpPr txBox="1">
            <a:spLocks noChangeArrowheads="1"/>
          </p:cNvSpPr>
          <p:nvPr/>
        </p:nvSpPr>
        <p:spPr bwMode="auto">
          <a:xfrm>
            <a:off x="304800" y="1295400"/>
            <a:ext cx="76962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Nell'ambiente di lavoro dove</a:t>
            </a:r>
          </a:p>
          <a:p>
            <a:r>
              <a:rPr lang="it-IT" altLang="it-IT">
                <a:solidFill>
                  <a:srgbClr val="000066"/>
                </a:solidFill>
                <a:latin typeface="Comic Sans MS" pitchFamily="66" charset="0"/>
              </a:rPr>
              <a:t>si utilizzano Videoterminali </a:t>
            </a:r>
          </a:p>
          <a:p>
            <a:r>
              <a:rPr lang="it-IT" altLang="it-IT">
                <a:solidFill>
                  <a:srgbClr val="000066"/>
                </a:solidFill>
                <a:latin typeface="Comic Sans MS" pitchFamily="66" charset="0"/>
              </a:rPr>
              <a:t>difficilmente i livelli di </a:t>
            </a:r>
          </a:p>
          <a:p>
            <a:r>
              <a:rPr lang="it-IT" altLang="it-IT">
                <a:solidFill>
                  <a:srgbClr val="000066"/>
                </a:solidFill>
                <a:latin typeface="Comic Sans MS" pitchFamily="66" charset="0"/>
              </a:rPr>
              <a:t>intensità sonora sono tali </a:t>
            </a:r>
          </a:p>
          <a:p>
            <a:r>
              <a:rPr lang="it-IT" altLang="it-IT">
                <a:solidFill>
                  <a:srgbClr val="000066"/>
                </a:solidFill>
                <a:latin typeface="Comic Sans MS" pitchFamily="66" charset="0"/>
              </a:rPr>
              <a:t>da provocare un danno </a:t>
            </a:r>
          </a:p>
          <a:p>
            <a:r>
              <a:rPr lang="it-IT" altLang="it-IT">
                <a:solidFill>
                  <a:srgbClr val="000066"/>
                </a:solidFill>
                <a:latin typeface="Comic Sans MS" pitchFamily="66" charset="0"/>
              </a:rPr>
              <a:t>all'apparato uditivo, tuttavia </a:t>
            </a:r>
          </a:p>
          <a:p>
            <a:r>
              <a:rPr lang="it-IT" altLang="it-IT">
                <a:solidFill>
                  <a:srgbClr val="000066"/>
                </a:solidFill>
                <a:latin typeface="Comic Sans MS" pitchFamily="66" charset="0"/>
              </a:rPr>
              <a:t>possono risultare fastidiosi</a:t>
            </a:r>
          </a:p>
          <a:p>
            <a:r>
              <a:rPr lang="it-IT" altLang="it-IT">
                <a:solidFill>
                  <a:srgbClr val="000066"/>
                </a:solidFill>
                <a:latin typeface="Comic Sans MS" pitchFamily="66" charset="0"/>
              </a:rPr>
              <a:t>per un'attività che può richiedere anche</a:t>
            </a:r>
          </a:p>
          <a:p>
            <a:r>
              <a:rPr lang="it-IT" altLang="it-IT">
                <a:solidFill>
                  <a:srgbClr val="000066"/>
                </a:solidFill>
                <a:latin typeface="Comic Sans MS" pitchFamily="66" charset="0"/>
              </a:rPr>
              <a:t>un'elevata concentrazione mentale e in particolare non devono perturbare l'attenzione e la comunicazione verbale. </a:t>
            </a:r>
          </a:p>
          <a:p>
            <a:r>
              <a:rPr lang="it-IT" altLang="it-IT">
                <a:solidFill>
                  <a:srgbClr val="000066"/>
                </a:solidFill>
                <a:latin typeface="Comic Sans MS" pitchFamily="66" charset="0"/>
              </a:rPr>
              <a:t> </a:t>
            </a:r>
          </a:p>
        </p:txBody>
      </p:sp>
      <p:sp>
        <p:nvSpPr>
          <p:cNvPr id="18437" name="Text Box 3"/>
          <p:cNvSpPr txBox="1">
            <a:spLocks noChangeArrowheads="1"/>
          </p:cNvSpPr>
          <p:nvPr/>
        </p:nvSpPr>
        <p:spPr bwMode="auto">
          <a:xfrm>
            <a:off x="2438400" y="533400"/>
            <a:ext cx="16859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RUMORI</a:t>
            </a:r>
          </a:p>
        </p:txBody>
      </p:sp>
      <p:pic>
        <p:nvPicPr>
          <p:cNvPr id="18438" name="Picture 6" descr="C:\WINDOWS\Desktop\MDiSanto\clipart mds\pazzo.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609600"/>
            <a:ext cx="3121025"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7066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DE60D13-126B-45AB-AB4E-35A49DBCE174}" type="slidenum">
              <a:rPr lang="it-IT" altLang="it-IT" sz="1400"/>
              <a:pPr/>
              <a:t>17</a:t>
            </a:fld>
            <a:endParaRPr lang="it-IT" altLang="it-IT" sz="1400"/>
          </a:p>
        </p:txBody>
      </p:sp>
      <p:sp>
        <p:nvSpPr>
          <p:cNvPr id="19460" name="Text Box 2"/>
          <p:cNvSpPr txBox="1">
            <a:spLocks noChangeArrowheads="1"/>
          </p:cNvSpPr>
          <p:nvPr/>
        </p:nvSpPr>
        <p:spPr bwMode="auto">
          <a:xfrm>
            <a:off x="304800" y="1143000"/>
            <a:ext cx="86106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In particolare si consigliano le seguenti misure preventive:</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  installare i VDT in locali poco disturbati da</a:t>
            </a:r>
          </a:p>
          <a:p>
            <a:r>
              <a:rPr lang="it-IT" altLang="it-IT">
                <a:solidFill>
                  <a:srgbClr val="000066"/>
                </a:solidFill>
                <a:latin typeface="Comic Sans MS" pitchFamily="66" charset="0"/>
              </a:rPr>
              <a:t>        fonti di rumore esterno e interno;</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  scegliere strumentazione poco rumorosa;</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  isolare gli strumenti rumorosi in ambienti separati </a:t>
            </a:r>
          </a:p>
          <a:p>
            <a:r>
              <a:rPr lang="it-IT" altLang="it-IT">
                <a:solidFill>
                  <a:srgbClr val="000066"/>
                </a:solidFill>
                <a:latin typeface="Comic Sans MS" pitchFamily="66" charset="0"/>
              </a:rPr>
              <a:t>        o con dispositivi fonoisolanti;</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  negli uffici "open space" può essere utile ricorrere </a:t>
            </a:r>
          </a:p>
          <a:p>
            <a:r>
              <a:rPr lang="it-IT" altLang="it-IT">
                <a:solidFill>
                  <a:srgbClr val="000066"/>
                </a:solidFill>
                <a:latin typeface="Comic Sans MS" pitchFamily="66" charset="0"/>
              </a:rPr>
              <a:t>        a pannelli divisori fonoassorbenti.</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a:t>
            </a:r>
          </a:p>
        </p:txBody>
      </p:sp>
      <p:sp>
        <p:nvSpPr>
          <p:cNvPr id="19461" name="Text Box 4"/>
          <p:cNvSpPr txBox="1">
            <a:spLocks noChangeArrowheads="1"/>
          </p:cNvSpPr>
          <p:nvPr/>
        </p:nvSpPr>
        <p:spPr bwMode="auto">
          <a:xfrm>
            <a:off x="3352800" y="484188"/>
            <a:ext cx="16859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RUMORI</a:t>
            </a:r>
          </a:p>
        </p:txBody>
      </p:sp>
    </p:spTree>
    <p:extLst>
      <p:ext uri="{BB962C8B-B14F-4D97-AF65-F5344CB8AC3E}">
        <p14:creationId xmlns:p14="http://schemas.microsoft.com/office/powerpoint/2010/main" val="1305380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p:cNvSpPr>
            <a:spLocks noGrp="1"/>
          </p:cNvSpPr>
          <p:nvPr>
            <p:ph type="ctrTitle"/>
          </p:nvPr>
        </p:nvSpPr>
        <p:spPr/>
        <p:txBody>
          <a:bodyPr>
            <a:normAutofit fontScale="90000"/>
          </a:bodyPr>
          <a:lstStyle/>
          <a:p>
            <a:r>
              <a:rPr lang="it-IT" altLang="it-IT" sz="2800" dirty="0" smtClean="0">
                <a:latin typeface="Corbel" panose="020B0503020204020204" pitchFamily="34" charset="0"/>
              </a:rPr>
              <a:t>REGOLAMENTO DI ACCESSO E UTILIZZO DEI</a:t>
            </a:r>
            <a:br>
              <a:rPr lang="it-IT" altLang="it-IT" sz="2800" dirty="0" smtClean="0">
                <a:latin typeface="Corbel" panose="020B0503020204020204" pitchFamily="34" charset="0"/>
              </a:rPr>
            </a:br>
            <a:r>
              <a:rPr lang="it-IT" altLang="it-IT" sz="2800" dirty="0" smtClean="0">
                <a:latin typeface="Corbel" panose="020B0503020204020204" pitchFamily="34" charset="0"/>
              </a:rPr>
              <a:t>LABORATORI DI INFORMATICA</a:t>
            </a:r>
            <a:r>
              <a:rPr lang="it-IT" altLang="it-IT" dirty="0" smtClean="0">
                <a:latin typeface="Corbel" panose="020B0503020204020204" pitchFamily="34" charset="0"/>
              </a:rPr>
              <a:t/>
            </a:r>
            <a:br>
              <a:rPr lang="it-IT" altLang="it-IT" dirty="0" smtClean="0">
                <a:latin typeface="Corbel" panose="020B0503020204020204" pitchFamily="34" charset="0"/>
              </a:rPr>
            </a:br>
            <a:endParaRPr lang="it-IT" altLang="it-IT" dirty="0" smtClean="0">
              <a:latin typeface="Corbel" panose="020B0503020204020204" pitchFamily="34" charset="0"/>
            </a:endParaRPr>
          </a:p>
        </p:txBody>
      </p:sp>
      <p:sp>
        <p:nvSpPr>
          <p:cNvPr id="20485" name="Segnaposto numero diapositiva 4"/>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4C4C0B2-0B7C-4CFC-BE15-F17D6E6E3751}" type="slidenum">
              <a:rPr lang="it-IT" altLang="it-IT" sz="1400"/>
              <a:pPr/>
              <a:t>18</a:t>
            </a:fld>
            <a:endParaRPr lang="it-IT" altLang="it-IT" sz="1400"/>
          </a:p>
        </p:txBody>
      </p:sp>
      <p:sp>
        <p:nvSpPr>
          <p:cNvPr id="2" name="Rettangolo 1"/>
          <p:cNvSpPr/>
          <p:nvPr/>
        </p:nvSpPr>
        <p:spPr>
          <a:xfrm>
            <a:off x="3131840" y="476672"/>
            <a:ext cx="3456384" cy="400110"/>
          </a:xfrm>
          <a:prstGeom prst="rect">
            <a:avLst/>
          </a:prstGeom>
        </p:spPr>
        <p:txBody>
          <a:bodyPr wrap="square">
            <a:spAutoFit/>
          </a:bodyPr>
          <a:lstStyle/>
          <a:p>
            <a:r>
              <a:rPr lang="it-IT" altLang="it-IT" sz="2000" dirty="0">
                <a:latin typeface="Corbel" panose="020B0503020204020204" pitchFamily="34" charset="0"/>
              </a:rPr>
              <a:t>Istituto Cattaneo Deledda</a:t>
            </a:r>
          </a:p>
        </p:txBody>
      </p:sp>
    </p:spTree>
    <p:extLst>
      <p:ext uri="{BB962C8B-B14F-4D97-AF65-F5344CB8AC3E}">
        <p14:creationId xmlns:p14="http://schemas.microsoft.com/office/powerpoint/2010/main" val="3217586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olo 5"/>
          <p:cNvSpPr>
            <a:spLocks noGrp="1"/>
          </p:cNvSpPr>
          <p:nvPr>
            <p:ph type="title"/>
          </p:nvPr>
        </p:nvSpPr>
        <p:spPr/>
        <p:txBody>
          <a:bodyPr/>
          <a:lstStyle/>
          <a:p>
            <a:r>
              <a:rPr lang="it-IT" altLang="it-IT" sz="3200" dirty="0" smtClean="0">
                <a:solidFill>
                  <a:srgbClr val="FF0000"/>
                </a:solidFill>
                <a:latin typeface="Corbel" panose="020B0503020204020204" pitchFamily="34" charset="0"/>
                <a:cs typeface="Times New Roman" pitchFamily="18" charset="0"/>
              </a:rPr>
              <a:t>Compiti dei docenti</a:t>
            </a:r>
            <a:endParaRPr lang="it-IT" altLang="it-IT" sz="3200" dirty="0" smtClean="0">
              <a:solidFill>
                <a:srgbClr val="FF0000"/>
              </a:solidFill>
              <a:latin typeface="Corbel" panose="020B0503020204020204" pitchFamily="34" charset="0"/>
            </a:endParaRPr>
          </a:p>
        </p:txBody>
      </p:sp>
      <p:sp>
        <p:nvSpPr>
          <p:cNvPr id="7" name="Segnaposto contenuto 6"/>
          <p:cNvSpPr>
            <a:spLocks noGrp="1"/>
          </p:cNvSpPr>
          <p:nvPr>
            <p:ph idx="1"/>
          </p:nvPr>
        </p:nvSpPr>
        <p:spPr/>
        <p:txBody>
          <a:bodyPr/>
          <a:lstStyle/>
          <a:p>
            <a:pPr marL="0" indent="0">
              <a:spcAft>
                <a:spcPts val="0"/>
              </a:spcAft>
              <a:buFontTx/>
              <a:buNone/>
              <a:defRPr/>
            </a:pPr>
            <a:r>
              <a:rPr lang="it-IT" sz="2200" dirty="0" smtClean="0">
                <a:solidFill>
                  <a:srgbClr val="000000"/>
                </a:solidFill>
                <a:latin typeface="Arial"/>
                <a:ea typeface="Times New Roman"/>
              </a:rPr>
              <a:t>I docenti che accedono con la classe ai laboratori  devono:</a:t>
            </a:r>
            <a:endParaRPr lang="it-IT" sz="2200" dirty="0" smtClean="0">
              <a:ea typeface="Times New Roman"/>
            </a:endParaRPr>
          </a:p>
          <a:p>
            <a:pPr>
              <a:spcAft>
                <a:spcPts val="0"/>
              </a:spcAft>
              <a:buFont typeface="Symbol"/>
              <a:buChar char=""/>
              <a:tabLst>
                <a:tab pos="457200" algn="l"/>
              </a:tabLst>
              <a:defRPr/>
            </a:pPr>
            <a:r>
              <a:rPr lang="it-IT" sz="2200" dirty="0" smtClean="0">
                <a:solidFill>
                  <a:srgbClr val="000000"/>
                </a:solidFill>
                <a:latin typeface="Arial"/>
                <a:ea typeface="Times New Roman"/>
              </a:rPr>
              <a:t>sincerarsi delle condizioni del laboratorio all'inizio e alla fine delle lezioni;</a:t>
            </a:r>
            <a:endParaRPr lang="it-IT" sz="2200" dirty="0" smtClean="0">
              <a:solidFill>
                <a:srgbClr val="000000"/>
              </a:solidFill>
              <a:ea typeface="Times New Roman"/>
            </a:endParaRPr>
          </a:p>
          <a:p>
            <a:pPr>
              <a:spcAft>
                <a:spcPts val="0"/>
              </a:spcAft>
              <a:buFont typeface="Symbol"/>
              <a:buChar char=""/>
              <a:tabLst>
                <a:tab pos="457200" algn="l"/>
              </a:tabLst>
              <a:defRPr/>
            </a:pPr>
            <a:r>
              <a:rPr lang="it-IT" sz="2200" dirty="0" smtClean="0">
                <a:solidFill>
                  <a:srgbClr val="000000"/>
                </a:solidFill>
                <a:latin typeface="Arial"/>
                <a:ea typeface="Times New Roman"/>
              </a:rPr>
              <a:t>segnalare eventuali problemi tecnici e/o di altra natura in maniera tale da consentire al responsabile di laboratorio la compilazione del modulo segnalazione anomalie;</a:t>
            </a:r>
            <a:endParaRPr lang="it-IT" sz="2200" dirty="0" smtClean="0">
              <a:ea typeface="Times New Roman"/>
            </a:endParaRPr>
          </a:p>
          <a:p>
            <a:pPr>
              <a:spcAft>
                <a:spcPts val="0"/>
              </a:spcAft>
              <a:buFont typeface="Symbol"/>
              <a:buChar char=""/>
              <a:tabLst>
                <a:tab pos="457200" algn="l"/>
              </a:tabLst>
              <a:defRPr/>
            </a:pPr>
            <a:r>
              <a:rPr lang="it-IT" sz="2200" dirty="0" smtClean="0">
                <a:solidFill>
                  <a:srgbClr val="000000"/>
                </a:solidFill>
                <a:latin typeface="Arial"/>
                <a:ea typeface="Times New Roman"/>
              </a:rPr>
              <a:t>nella considerazione che tutti i PC sono numerati, devono assegnare agli  allievi posti fissi in modo tale che ognuno diventi partecipe e responsabile del corretto funzionamento della postazione;</a:t>
            </a:r>
            <a:endParaRPr lang="it-IT" sz="2200" dirty="0" smtClean="0">
              <a:ea typeface="Times New Roman"/>
            </a:endParaRPr>
          </a:p>
          <a:p>
            <a:pPr>
              <a:defRPr/>
            </a:pPr>
            <a:endParaRPr lang="it-IT" dirty="0" smtClean="0"/>
          </a:p>
        </p:txBody>
      </p:sp>
      <p:sp>
        <p:nvSpPr>
          <p:cNvPr id="21509" name="Segnaposto numero diapositiva 4"/>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3ECD151-E208-4A99-A0C9-4A7A62CF4AAF}" type="slidenum">
              <a:rPr lang="it-IT" altLang="it-IT" sz="1400"/>
              <a:pPr/>
              <a:t>19</a:t>
            </a:fld>
            <a:endParaRPr lang="it-IT" altLang="it-IT" sz="1400"/>
          </a:p>
        </p:txBody>
      </p:sp>
    </p:spTree>
    <p:extLst>
      <p:ext uri="{BB962C8B-B14F-4D97-AF65-F5344CB8AC3E}">
        <p14:creationId xmlns:p14="http://schemas.microsoft.com/office/powerpoint/2010/main" val="3959513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8259A06-DD57-43CF-8D1A-6BC58D510C80}" type="slidenum">
              <a:rPr lang="it-IT" altLang="it-IT" sz="1400"/>
              <a:pPr/>
              <a:t>2</a:t>
            </a:fld>
            <a:endParaRPr lang="it-IT" altLang="it-IT" sz="1400"/>
          </a:p>
        </p:txBody>
      </p:sp>
      <p:sp>
        <p:nvSpPr>
          <p:cNvPr id="3075" name="Rectangle 2"/>
          <p:cNvSpPr>
            <a:spLocks noGrp="1" noChangeArrowheads="1"/>
          </p:cNvSpPr>
          <p:nvPr>
            <p:ph type="title"/>
          </p:nvPr>
        </p:nvSpPr>
        <p:spPr>
          <a:xfrm>
            <a:off x="762000" y="304800"/>
            <a:ext cx="4191000" cy="609600"/>
          </a:xfrm>
        </p:spPr>
        <p:txBody>
          <a:bodyPr/>
          <a:lstStyle/>
          <a:p>
            <a:r>
              <a:rPr lang="it-IT" altLang="it-IT" sz="3200" dirty="0" smtClean="0">
                <a:solidFill>
                  <a:srgbClr val="FF0000"/>
                </a:solidFill>
                <a:latin typeface="Corbel" panose="020B0503020204020204" pitchFamily="34" charset="0"/>
              </a:rPr>
              <a:t>I VIDEOTERMINALI</a:t>
            </a:r>
            <a:endParaRPr lang="it-IT" altLang="it-IT" sz="3200" dirty="0" smtClean="0">
              <a:latin typeface="Corbel" panose="020B0503020204020204" pitchFamily="34" charset="0"/>
            </a:endParaRPr>
          </a:p>
        </p:txBody>
      </p:sp>
      <p:sp>
        <p:nvSpPr>
          <p:cNvPr id="3076" name="Rectangle 3"/>
          <p:cNvSpPr>
            <a:spLocks noGrp="1" noChangeArrowheads="1"/>
          </p:cNvSpPr>
          <p:nvPr>
            <p:ph type="body" idx="1"/>
          </p:nvPr>
        </p:nvSpPr>
        <p:spPr>
          <a:xfrm>
            <a:off x="228600" y="914400"/>
            <a:ext cx="8534400" cy="5334000"/>
          </a:xfrm>
        </p:spPr>
        <p:txBody>
          <a:bodyPr/>
          <a:lstStyle/>
          <a:p>
            <a:pPr marL="0" indent="0">
              <a:buFontTx/>
              <a:buNone/>
            </a:pPr>
            <a:r>
              <a:rPr lang="it-IT" altLang="it-IT" sz="2400" smtClean="0">
                <a:solidFill>
                  <a:srgbClr val="000066"/>
                </a:solidFill>
                <a:latin typeface="Comic Sans MS" pitchFamily="66" charset="0"/>
              </a:rPr>
              <a:t>L’uso di attrezzature munite di</a:t>
            </a:r>
          </a:p>
          <a:p>
            <a:pPr marL="0" indent="0">
              <a:buFontTx/>
              <a:buNone/>
            </a:pPr>
            <a:r>
              <a:rPr lang="it-IT" altLang="it-IT" sz="2400" smtClean="0">
                <a:solidFill>
                  <a:srgbClr val="000066"/>
                </a:solidFill>
                <a:latin typeface="Comic Sans MS" pitchFamily="66" charset="0"/>
              </a:rPr>
              <a:t>videoterminali è molto esteso. </a:t>
            </a:r>
          </a:p>
          <a:p>
            <a:pPr marL="0" indent="0">
              <a:buFontTx/>
              <a:buNone/>
            </a:pPr>
            <a:endParaRPr lang="it-IT" altLang="it-IT" sz="2400" smtClean="0">
              <a:solidFill>
                <a:srgbClr val="000066"/>
              </a:solidFill>
              <a:latin typeface="Comic Sans MS" pitchFamily="66" charset="0"/>
            </a:endParaRPr>
          </a:p>
          <a:p>
            <a:pPr marL="0" indent="0">
              <a:buFontTx/>
              <a:buNone/>
            </a:pPr>
            <a:endParaRPr lang="it-IT" altLang="it-IT" sz="2400" smtClean="0">
              <a:solidFill>
                <a:srgbClr val="000066"/>
              </a:solidFill>
              <a:latin typeface="Comic Sans MS" pitchFamily="66" charset="0"/>
            </a:endParaRPr>
          </a:p>
          <a:p>
            <a:pPr marL="0" indent="0">
              <a:buFontTx/>
              <a:buNone/>
            </a:pPr>
            <a:endParaRPr lang="it-IT" altLang="it-IT" sz="2400" smtClean="0">
              <a:solidFill>
                <a:srgbClr val="000066"/>
              </a:solidFill>
              <a:latin typeface="Comic Sans MS" pitchFamily="66" charset="0"/>
            </a:endParaRPr>
          </a:p>
          <a:p>
            <a:pPr marL="0" indent="0">
              <a:buFontTx/>
              <a:buNone/>
            </a:pPr>
            <a:endParaRPr lang="it-IT" altLang="it-IT" sz="2400" smtClean="0">
              <a:solidFill>
                <a:srgbClr val="000066"/>
              </a:solidFill>
              <a:latin typeface="Comic Sans MS" pitchFamily="66" charset="0"/>
            </a:endParaRPr>
          </a:p>
          <a:p>
            <a:pPr marL="0" indent="0">
              <a:buFontTx/>
              <a:buNone/>
            </a:pPr>
            <a:r>
              <a:rPr lang="it-IT" altLang="it-IT" sz="2400" smtClean="0">
                <a:solidFill>
                  <a:srgbClr val="000066"/>
                </a:solidFill>
                <a:latin typeface="Comic Sans MS" pitchFamily="66" charset="0"/>
              </a:rPr>
              <a:t>I fattori di rischio realmente presenti nelle postazioni di lavoro con videoterminale sono legate alla postura e all’affaticamento visivo e mentale.</a:t>
            </a:r>
          </a:p>
        </p:txBody>
      </p:sp>
      <p:pic>
        <p:nvPicPr>
          <p:cNvPr id="3078" name="Picture 6" descr="C:\Users\Amministratore\Documents\Diversi casa\Scuola casa\Sicurezza CtDl\sicurezza 2012\formazione sicurezza 2012\postura carichi pesanti materiali 2012\postura base 2012\immagini computer\schermo cielo 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7059" y="620688"/>
            <a:ext cx="1952625" cy="2343150"/>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7" descr="C:\Users\Amministratore\Documents\Diversi casa\Scuola casa\Sicurezza CtDl\sicurezza 2012\formazione sicurezza 2012\postura carichi pesanti materiali 2012\postura base 2012\immagini computer\Mal-Di-Schien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128" y="4581128"/>
            <a:ext cx="1932806" cy="1932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77511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olo 5"/>
          <p:cNvSpPr>
            <a:spLocks noGrp="1"/>
          </p:cNvSpPr>
          <p:nvPr>
            <p:ph type="title"/>
          </p:nvPr>
        </p:nvSpPr>
        <p:spPr/>
        <p:txBody>
          <a:bodyPr/>
          <a:lstStyle/>
          <a:p>
            <a:r>
              <a:rPr lang="it-IT" altLang="it-IT" sz="3200" dirty="0">
                <a:solidFill>
                  <a:srgbClr val="FF0000"/>
                </a:solidFill>
                <a:latin typeface="Corbel" panose="020B0503020204020204" pitchFamily="34" charset="0"/>
                <a:cs typeface="Times New Roman" pitchFamily="18" charset="0"/>
              </a:rPr>
              <a:t>Compiti degli studenti</a:t>
            </a:r>
          </a:p>
        </p:txBody>
      </p:sp>
      <p:sp>
        <p:nvSpPr>
          <p:cNvPr id="7" name="Segnaposto contenuto 6"/>
          <p:cNvSpPr>
            <a:spLocks noGrp="1"/>
          </p:cNvSpPr>
          <p:nvPr>
            <p:ph idx="1"/>
          </p:nvPr>
        </p:nvSpPr>
        <p:spPr/>
        <p:txBody>
          <a:bodyPr/>
          <a:lstStyle/>
          <a:p>
            <a:pPr marL="0" indent="0">
              <a:spcAft>
                <a:spcPts val="0"/>
              </a:spcAft>
              <a:buFontTx/>
              <a:buNone/>
              <a:defRPr/>
            </a:pPr>
            <a:r>
              <a:rPr lang="it-IT" sz="2200" dirty="0" smtClean="0">
                <a:solidFill>
                  <a:srgbClr val="000000"/>
                </a:solidFill>
                <a:latin typeface="Arial"/>
                <a:ea typeface="Times New Roman"/>
              </a:rPr>
              <a:t>Durante le sessioni di lavoro ogni utente è responsabile dell'attrezzatura che gli viene messa a disposizione e risponde degli eventuali danni arrecati.</a:t>
            </a:r>
          </a:p>
          <a:p>
            <a:pPr marL="0" indent="0">
              <a:spcAft>
                <a:spcPts val="0"/>
              </a:spcAft>
              <a:buFontTx/>
              <a:buNone/>
              <a:defRPr/>
            </a:pPr>
            <a:endParaRPr lang="it-IT" sz="2200" dirty="0" smtClean="0">
              <a:solidFill>
                <a:srgbClr val="000000"/>
              </a:solidFill>
              <a:latin typeface="Arial"/>
              <a:ea typeface="Times New Roman"/>
            </a:endParaRPr>
          </a:p>
          <a:p>
            <a:pPr marL="0" indent="0">
              <a:spcAft>
                <a:spcPts val="0"/>
              </a:spcAft>
              <a:buFontTx/>
              <a:buNone/>
              <a:defRPr/>
            </a:pPr>
            <a:r>
              <a:rPr lang="it-IT" sz="2200" dirty="0" smtClean="0">
                <a:solidFill>
                  <a:srgbClr val="000000"/>
                </a:solidFill>
                <a:latin typeface="Arial"/>
                <a:ea typeface="Times New Roman"/>
              </a:rPr>
              <a:t>Gli studenti sono tenuti a non utilizzare in modo improprio le apparecchiature informatiche presenti nei laboratori.</a:t>
            </a:r>
          </a:p>
          <a:p>
            <a:pPr>
              <a:defRPr/>
            </a:pPr>
            <a:endParaRPr lang="it-IT" dirty="0" smtClean="0"/>
          </a:p>
        </p:txBody>
      </p:sp>
      <p:sp>
        <p:nvSpPr>
          <p:cNvPr id="22533" name="Segnaposto numero diapositiva 4"/>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379396D-E6FB-40FD-A6B3-A045D72ED39E}" type="slidenum">
              <a:rPr lang="it-IT" altLang="it-IT" sz="1400"/>
              <a:pPr/>
              <a:t>20</a:t>
            </a:fld>
            <a:endParaRPr lang="it-IT" altLang="it-IT" sz="1400"/>
          </a:p>
        </p:txBody>
      </p:sp>
    </p:spTree>
    <p:extLst>
      <p:ext uri="{BB962C8B-B14F-4D97-AF65-F5344CB8AC3E}">
        <p14:creationId xmlns:p14="http://schemas.microsoft.com/office/powerpoint/2010/main" val="641276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olo 5"/>
          <p:cNvSpPr>
            <a:spLocks noGrp="1"/>
          </p:cNvSpPr>
          <p:nvPr>
            <p:ph type="title"/>
          </p:nvPr>
        </p:nvSpPr>
        <p:spPr/>
        <p:txBody>
          <a:bodyPr/>
          <a:lstStyle/>
          <a:p>
            <a:r>
              <a:rPr lang="it-IT" altLang="it-IT" sz="3200" dirty="0">
                <a:solidFill>
                  <a:srgbClr val="FF0000"/>
                </a:solidFill>
                <a:latin typeface="Corbel" panose="020B0503020204020204" pitchFamily="34" charset="0"/>
                <a:cs typeface="Times New Roman" pitchFamily="18" charset="0"/>
              </a:rPr>
              <a:t>Compiti degli assistenti tecnici 1/2</a:t>
            </a:r>
          </a:p>
        </p:txBody>
      </p:sp>
      <p:sp>
        <p:nvSpPr>
          <p:cNvPr id="7" name="Segnaposto contenuto 6"/>
          <p:cNvSpPr>
            <a:spLocks noGrp="1"/>
          </p:cNvSpPr>
          <p:nvPr>
            <p:ph idx="1"/>
          </p:nvPr>
        </p:nvSpPr>
        <p:spPr>
          <a:xfrm>
            <a:off x="611188" y="1557338"/>
            <a:ext cx="7772400" cy="4114800"/>
          </a:xfrm>
        </p:spPr>
        <p:txBody>
          <a:bodyPr>
            <a:normAutofit fontScale="92500"/>
          </a:bodyPr>
          <a:lstStyle/>
          <a:p>
            <a:pPr marL="0" indent="0">
              <a:spcAft>
                <a:spcPts val="0"/>
              </a:spcAft>
              <a:buFontTx/>
              <a:buNone/>
              <a:defRPr/>
            </a:pPr>
            <a:r>
              <a:rPr lang="it-IT" sz="2200" dirty="0" smtClean="0">
                <a:solidFill>
                  <a:srgbClr val="000000"/>
                </a:solidFill>
                <a:latin typeface="Arial"/>
                <a:ea typeface="Times New Roman"/>
              </a:rPr>
              <a:t>Il tecnico assegnato dal D.S.G.A ai laboratori ha il compito di:</a:t>
            </a:r>
          </a:p>
          <a:p>
            <a:pPr marL="0" indent="0">
              <a:spcAft>
                <a:spcPts val="0"/>
              </a:spcAft>
              <a:buFontTx/>
              <a:buNone/>
              <a:defRPr/>
            </a:pPr>
            <a:r>
              <a:rPr lang="it-IT" sz="2200" dirty="0" smtClean="0">
                <a:solidFill>
                  <a:srgbClr val="000000"/>
                </a:solidFill>
                <a:latin typeface="Arial"/>
                <a:ea typeface="Times New Roman"/>
              </a:rPr>
              <a:t>• predisporre e affiggere settimanalmente sulla porta del laboratorio il modello pianificazione aule</a:t>
            </a:r>
          </a:p>
          <a:p>
            <a:pPr marL="0" indent="0">
              <a:spcAft>
                <a:spcPts val="0"/>
              </a:spcAft>
              <a:buFontTx/>
              <a:buNone/>
              <a:defRPr/>
            </a:pPr>
            <a:r>
              <a:rPr lang="it-IT" sz="2200" dirty="0" smtClean="0">
                <a:solidFill>
                  <a:srgbClr val="000000"/>
                </a:solidFill>
                <a:latin typeface="Arial"/>
                <a:ea typeface="Times New Roman"/>
              </a:rPr>
              <a:t>• assicurare, compatibilmente con il proprio orario di servizio, il corretto funzionamento delle attrezzature presenti nel laboratorio;</a:t>
            </a:r>
          </a:p>
          <a:p>
            <a:pPr marL="0" indent="0">
              <a:spcAft>
                <a:spcPts val="0"/>
              </a:spcAft>
              <a:buFontTx/>
              <a:buNone/>
              <a:defRPr/>
            </a:pPr>
            <a:r>
              <a:rPr lang="it-IT" sz="2200" dirty="0" smtClean="0">
                <a:solidFill>
                  <a:srgbClr val="000000"/>
                </a:solidFill>
                <a:latin typeface="Arial"/>
                <a:ea typeface="Times New Roman"/>
              </a:rPr>
              <a:t>• verificare quotidianamente la presenza di segnalazioni di problemi sul registro delle presenze e riferirla al responsabile di laboratorio;</a:t>
            </a:r>
          </a:p>
          <a:p>
            <a:pPr marL="0" indent="0">
              <a:spcAft>
                <a:spcPts val="0"/>
              </a:spcAft>
              <a:buFontTx/>
              <a:buNone/>
              <a:defRPr/>
            </a:pPr>
            <a:r>
              <a:rPr lang="it-IT" sz="2200" dirty="0" smtClean="0">
                <a:solidFill>
                  <a:srgbClr val="000000"/>
                </a:solidFill>
                <a:latin typeface="Arial"/>
                <a:ea typeface="Times New Roman"/>
              </a:rPr>
              <a:t>• assistere il docente che lo richieda nell’utilizzo delle attrezzature;</a:t>
            </a:r>
          </a:p>
          <a:p>
            <a:pPr marL="0" indent="0">
              <a:spcAft>
                <a:spcPts val="0"/>
              </a:spcAft>
              <a:buFontTx/>
              <a:buNone/>
              <a:defRPr/>
            </a:pPr>
            <a:r>
              <a:rPr lang="it-IT" sz="2200" dirty="0" smtClean="0">
                <a:solidFill>
                  <a:srgbClr val="000000"/>
                </a:solidFill>
                <a:latin typeface="Arial"/>
                <a:ea typeface="Times New Roman"/>
              </a:rPr>
              <a:t>• intervenire a seguito della chiamata di un docente in caso di insorgenza di problemi.</a:t>
            </a:r>
          </a:p>
          <a:p>
            <a:pPr>
              <a:defRPr/>
            </a:pPr>
            <a:endParaRPr lang="it-IT" dirty="0" smtClean="0"/>
          </a:p>
        </p:txBody>
      </p:sp>
      <p:sp>
        <p:nvSpPr>
          <p:cNvPr id="23557" name="Segnaposto numero diapositiva 4"/>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0BCEA87-684C-478B-B526-3A3477DA7D35}" type="slidenum">
              <a:rPr lang="it-IT" altLang="it-IT" sz="1400"/>
              <a:pPr/>
              <a:t>21</a:t>
            </a:fld>
            <a:endParaRPr lang="it-IT" altLang="it-IT" sz="1400"/>
          </a:p>
        </p:txBody>
      </p:sp>
    </p:spTree>
    <p:extLst>
      <p:ext uri="{BB962C8B-B14F-4D97-AF65-F5344CB8AC3E}">
        <p14:creationId xmlns:p14="http://schemas.microsoft.com/office/powerpoint/2010/main" val="7547812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olo 5"/>
          <p:cNvSpPr>
            <a:spLocks noGrp="1"/>
          </p:cNvSpPr>
          <p:nvPr>
            <p:ph type="title"/>
          </p:nvPr>
        </p:nvSpPr>
        <p:spPr/>
        <p:txBody>
          <a:bodyPr/>
          <a:lstStyle/>
          <a:p>
            <a:r>
              <a:rPr lang="it-IT" altLang="it-IT" sz="3200" dirty="0" smtClean="0">
                <a:solidFill>
                  <a:srgbClr val="FF0000"/>
                </a:solidFill>
                <a:latin typeface="Corbel" panose="020B0503020204020204" pitchFamily="34" charset="0"/>
                <a:cs typeface="Times New Roman" pitchFamily="18" charset="0"/>
              </a:rPr>
              <a:t>Compiti degli assistenti tecnici 2/2</a:t>
            </a:r>
            <a:endParaRPr lang="it-IT" altLang="it-IT" sz="3200" dirty="0">
              <a:solidFill>
                <a:srgbClr val="FF0000"/>
              </a:solidFill>
              <a:latin typeface="Corbel" panose="020B0503020204020204" pitchFamily="34" charset="0"/>
              <a:cs typeface="Times New Roman" pitchFamily="18" charset="0"/>
            </a:endParaRPr>
          </a:p>
        </p:txBody>
      </p:sp>
      <p:sp>
        <p:nvSpPr>
          <p:cNvPr id="7" name="Segnaposto contenuto 6"/>
          <p:cNvSpPr>
            <a:spLocks noGrp="1"/>
          </p:cNvSpPr>
          <p:nvPr>
            <p:ph idx="1"/>
          </p:nvPr>
        </p:nvSpPr>
        <p:spPr/>
        <p:txBody>
          <a:bodyPr/>
          <a:lstStyle/>
          <a:p>
            <a:pPr marL="0" indent="0">
              <a:spcAft>
                <a:spcPts val="0"/>
              </a:spcAft>
              <a:buFontTx/>
              <a:buNone/>
              <a:defRPr/>
            </a:pPr>
            <a:r>
              <a:rPr lang="it-IT" sz="2200" dirty="0" smtClean="0">
                <a:solidFill>
                  <a:srgbClr val="000000"/>
                </a:solidFill>
                <a:latin typeface="Arial"/>
                <a:ea typeface="Times New Roman"/>
              </a:rPr>
              <a:t>Si precisa che gli assistenti tecnici non sono tenuti a fornire consulenza sul funzionamento dei software in quanto la loro attività riguarda la manutenzione e la riparazione dell’attrezzatura hardware.</a:t>
            </a:r>
          </a:p>
          <a:p>
            <a:pPr>
              <a:defRPr/>
            </a:pPr>
            <a:endParaRPr lang="it-IT" dirty="0" smtClean="0"/>
          </a:p>
        </p:txBody>
      </p:sp>
      <p:sp>
        <p:nvSpPr>
          <p:cNvPr id="24581" name="Segnaposto numero diapositiva 4"/>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73AD164-E130-4EF7-B160-28CC0E9D0CF8}" type="slidenum">
              <a:rPr lang="it-IT" altLang="it-IT" sz="1400"/>
              <a:pPr/>
              <a:t>22</a:t>
            </a:fld>
            <a:endParaRPr lang="it-IT" altLang="it-IT" sz="1400"/>
          </a:p>
        </p:txBody>
      </p:sp>
    </p:spTree>
    <p:extLst>
      <p:ext uri="{BB962C8B-B14F-4D97-AF65-F5344CB8AC3E}">
        <p14:creationId xmlns:p14="http://schemas.microsoft.com/office/powerpoint/2010/main" val="2275698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olo 5"/>
          <p:cNvSpPr>
            <a:spLocks noGrp="1"/>
          </p:cNvSpPr>
          <p:nvPr>
            <p:ph type="title"/>
          </p:nvPr>
        </p:nvSpPr>
        <p:spPr/>
        <p:txBody>
          <a:bodyPr/>
          <a:lstStyle/>
          <a:p>
            <a:r>
              <a:rPr lang="it-IT" altLang="it-IT" sz="3200" dirty="0">
                <a:solidFill>
                  <a:srgbClr val="FF0000"/>
                </a:solidFill>
                <a:latin typeface="Corbel" panose="020B0503020204020204" pitchFamily="34" charset="0"/>
                <a:cs typeface="Times New Roman" pitchFamily="18" charset="0"/>
              </a:rPr>
              <a:t>Uso delle attrezzature informatiche 1/2</a:t>
            </a:r>
          </a:p>
        </p:txBody>
      </p:sp>
      <p:sp>
        <p:nvSpPr>
          <p:cNvPr id="25603" name="Segnaposto contenuto 6"/>
          <p:cNvSpPr>
            <a:spLocks noGrp="1"/>
          </p:cNvSpPr>
          <p:nvPr>
            <p:ph idx="1"/>
          </p:nvPr>
        </p:nvSpPr>
        <p:spPr/>
        <p:txBody>
          <a:bodyPr/>
          <a:lstStyle/>
          <a:p>
            <a:pPr marL="0" indent="0">
              <a:buFontTx/>
              <a:buNone/>
            </a:pPr>
            <a:r>
              <a:rPr lang="it-IT" altLang="it-IT" sz="2200" smtClean="0">
                <a:solidFill>
                  <a:srgbClr val="000000"/>
                </a:solidFill>
                <a:latin typeface="Arial" charset="0"/>
                <a:cs typeface="Times New Roman" pitchFamily="18" charset="0"/>
              </a:rPr>
              <a:t>le attrezzature informatiche costituiscono un patrimonio della scuola e che vanno utilizzate con diligenza:</a:t>
            </a:r>
          </a:p>
          <a:p>
            <a:pPr marL="0" indent="0">
              <a:buFontTx/>
              <a:buNone/>
            </a:pPr>
            <a:r>
              <a:rPr lang="it-IT" altLang="it-IT" sz="2200" smtClean="0">
                <a:solidFill>
                  <a:srgbClr val="000000"/>
                </a:solidFill>
                <a:latin typeface="Arial" charset="0"/>
                <a:cs typeface="Times New Roman" pitchFamily="18" charset="0"/>
              </a:rPr>
              <a:t>• l'uso delle stampanti è particolarmente oneroso dal punto di vista economico, pertanto è indispensabile razionalizzarne l'impiego da parte di tutti; i docenti re-sponsabili della classe sono tenuti a verificare il materiale stampato dagli allievi e ad impedirne un utilizzo eccessivo e improprio. In caso di utilizzo di stampanti a getto d’inchiostro va evitata la stampa di fotografie, diapositive e presentazioni grafiche sia per evitare sprechi inutili, sia perché i lavori ipertestuali vanno salvati e presentati su supporti multimediali.</a:t>
            </a:r>
          </a:p>
          <a:p>
            <a:pPr marL="0" indent="0">
              <a:buFontTx/>
              <a:buNone/>
            </a:pPr>
            <a:endParaRPr lang="it-IT" altLang="it-IT" sz="2200" smtClean="0">
              <a:solidFill>
                <a:srgbClr val="000000"/>
              </a:solidFill>
              <a:latin typeface="Arial" charset="0"/>
              <a:cs typeface="Times New Roman" pitchFamily="18" charset="0"/>
            </a:endParaRPr>
          </a:p>
        </p:txBody>
      </p:sp>
      <p:sp>
        <p:nvSpPr>
          <p:cNvPr id="25605" name="Segnaposto numero diapositiva 4"/>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3526352-DE4F-4F6A-BE68-734B684414C3}" type="slidenum">
              <a:rPr lang="it-IT" altLang="it-IT" sz="1400"/>
              <a:pPr/>
              <a:t>23</a:t>
            </a:fld>
            <a:endParaRPr lang="it-IT" altLang="it-IT" sz="1400"/>
          </a:p>
        </p:txBody>
      </p:sp>
    </p:spTree>
    <p:extLst>
      <p:ext uri="{BB962C8B-B14F-4D97-AF65-F5344CB8AC3E}">
        <p14:creationId xmlns:p14="http://schemas.microsoft.com/office/powerpoint/2010/main" val="2874063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5"/>
          <p:cNvSpPr>
            <a:spLocks noGrp="1"/>
          </p:cNvSpPr>
          <p:nvPr>
            <p:ph type="title"/>
          </p:nvPr>
        </p:nvSpPr>
        <p:spPr/>
        <p:txBody>
          <a:bodyPr/>
          <a:lstStyle/>
          <a:p>
            <a:r>
              <a:rPr lang="it-IT" altLang="it-IT" sz="3200" dirty="0">
                <a:solidFill>
                  <a:srgbClr val="FF0000"/>
                </a:solidFill>
                <a:latin typeface="Corbel" panose="020B0503020204020204" pitchFamily="34" charset="0"/>
                <a:cs typeface="Times New Roman" pitchFamily="18" charset="0"/>
              </a:rPr>
              <a:t>Uso delle attrezzature informatiche 2/2</a:t>
            </a:r>
          </a:p>
        </p:txBody>
      </p:sp>
      <p:sp>
        <p:nvSpPr>
          <p:cNvPr id="26627" name="Segnaposto contenuto 6"/>
          <p:cNvSpPr>
            <a:spLocks noGrp="1"/>
          </p:cNvSpPr>
          <p:nvPr>
            <p:ph idx="1"/>
          </p:nvPr>
        </p:nvSpPr>
        <p:spPr/>
        <p:txBody>
          <a:bodyPr/>
          <a:lstStyle/>
          <a:p>
            <a:pPr marL="0" indent="0">
              <a:buFontTx/>
              <a:buNone/>
            </a:pPr>
            <a:r>
              <a:rPr lang="it-IT" altLang="it-IT" sz="2200" smtClean="0">
                <a:solidFill>
                  <a:srgbClr val="000000"/>
                </a:solidFill>
                <a:latin typeface="Arial" charset="0"/>
                <a:cs typeface="Times New Roman" pitchFamily="18" charset="0"/>
              </a:rPr>
              <a:t>•	l'impiego del videoproiettore avviene solo ed esclusivamente alla presenza di un docente, che se ne assume la piena responsabilità.</a:t>
            </a:r>
          </a:p>
        </p:txBody>
      </p:sp>
      <p:sp>
        <p:nvSpPr>
          <p:cNvPr id="26629" name="Segnaposto numero diapositiva 4"/>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8AA7A07-5BB9-4F93-816C-238C124660A6}" type="slidenum">
              <a:rPr lang="it-IT" altLang="it-IT" sz="1400"/>
              <a:pPr/>
              <a:t>24</a:t>
            </a:fld>
            <a:endParaRPr lang="it-IT" altLang="it-IT" sz="1400"/>
          </a:p>
        </p:txBody>
      </p:sp>
    </p:spTree>
    <p:extLst>
      <p:ext uri="{BB962C8B-B14F-4D97-AF65-F5344CB8AC3E}">
        <p14:creationId xmlns:p14="http://schemas.microsoft.com/office/powerpoint/2010/main" val="850844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5"/>
          <p:cNvSpPr>
            <a:spLocks noGrp="1"/>
          </p:cNvSpPr>
          <p:nvPr>
            <p:ph type="title"/>
          </p:nvPr>
        </p:nvSpPr>
        <p:spPr/>
        <p:txBody>
          <a:bodyPr/>
          <a:lstStyle/>
          <a:p>
            <a:r>
              <a:rPr lang="it-IT" altLang="it-IT" sz="3200" dirty="0">
                <a:solidFill>
                  <a:srgbClr val="FF0000"/>
                </a:solidFill>
                <a:latin typeface="Corbel" panose="020B0503020204020204" pitchFamily="34" charset="0"/>
                <a:cs typeface="Times New Roman" pitchFamily="18" charset="0"/>
              </a:rPr>
              <a:t>Norme di comportamento 1/2</a:t>
            </a:r>
          </a:p>
        </p:txBody>
      </p:sp>
      <p:sp>
        <p:nvSpPr>
          <p:cNvPr id="27651" name="Segnaposto contenuto 6"/>
          <p:cNvSpPr>
            <a:spLocks noGrp="1"/>
          </p:cNvSpPr>
          <p:nvPr>
            <p:ph idx="1"/>
          </p:nvPr>
        </p:nvSpPr>
        <p:spPr/>
        <p:txBody>
          <a:bodyPr/>
          <a:lstStyle/>
          <a:p>
            <a:pPr marL="0" indent="0">
              <a:buFontTx/>
              <a:buNone/>
            </a:pPr>
            <a:r>
              <a:rPr lang="it-IT" altLang="it-IT" sz="2200" smtClean="0">
                <a:solidFill>
                  <a:srgbClr val="000000"/>
                </a:solidFill>
                <a:latin typeface="Arial" charset="0"/>
                <a:cs typeface="Times New Roman" pitchFamily="18" charset="0"/>
              </a:rPr>
              <a:t>E’ vietato modificare la configurazione originaria dei PC e dei loro componenti; ogni variazione del sistema va segnalata ai tecnici di laboratorio.</a:t>
            </a:r>
          </a:p>
          <a:p>
            <a:pPr marL="0" indent="0">
              <a:buFontTx/>
              <a:buNone/>
            </a:pPr>
            <a:r>
              <a:rPr lang="it-IT" altLang="it-IT" sz="2200" smtClean="0">
                <a:solidFill>
                  <a:srgbClr val="000000"/>
                </a:solidFill>
                <a:latin typeface="Arial" charset="0"/>
                <a:cs typeface="Times New Roman" pitchFamily="18" charset="0"/>
              </a:rPr>
              <a:t>E’ vietato installare, rimuovere, copiare programmi senza l'autorizzazione della com-missione informatica. La richiesta di installazione di programmi nuovi deve essere pre-sentata alla Commissione informatica, che ne valuterà la validità didattica.</a:t>
            </a:r>
          </a:p>
        </p:txBody>
      </p:sp>
      <p:sp>
        <p:nvSpPr>
          <p:cNvPr id="27653" name="Segnaposto numero diapositiva 4"/>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DDECA36-39BC-434E-8A2B-95F868E9EDCA}" type="slidenum">
              <a:rPr lang="it-IT" altLang="it-IT" sz="1400"/>
              <a:pPr/>
              <a:t>25</a:t>
            </a:fld>
            <a:endParaRPr lang="it-IT" altLang="it-IT" sz="1400"/>
          </a:p>
        </p:txBody>
      </p:sp>
    </p:spTree>
    <p:extLst>
      <p:ext uri="{BB962C8B-B14F-4D97-AF65-F5344CB8AC3E}">
        <p14:creationId xmlns:p14="http://schemas.microsoft.com/office/powerpoint/2010/main" val="2112028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5"/>
          <p:cNvSpPr>
            <a:spLocks noGrp="1"/>
          </p:cNvSpPr>
          <p:nvPr>
            <p:ph type="title"/>
          </p:nvPr>
        </p:nvSpPr>
        <p:spPr/>
        <p:txBody>
          <a:bodyPr/>
          <a:lstStyle/>
          <a:p>
            <a:r>
              <a:rPr lang="it-IT" altLang="it-IT" sz="3200" dirty="0">
                <a:solidFill>
                  <a:srgbClr val="FF0000"/>
                </a:solidFill>
                <a:latin typeface="Corbel" panose="020B0503020204020204" pitchFamily="34" charset="0"/>
                <a:cs typeface="Times New Roman" pitchFamily="18" charset="0"/>
              </a:rPr>
              <a:t>Norme di comportamento 2/2</a:t>
            </a:r>
          </a:p>
        </p:txBody>
      </p:sp>
      <p:sp>
        <p:nvSpPr>
          <p:cNvPr id="7" name="Segnaposto contenuto 6"/>
          <p:cNvSpPr>
            <a:spLocks noGrp="1"/>
          </p:cNvSpPr>
          <p:nvPr>
            <p:ph idx="1"/>
          </p:nvPr>
        </p:nvSpPr>
        <p:spPr/>
        <p:txBody>
          <a:bodyPr/>
          <a:lstStyle/>
          <a:p>
            <a:pPr marL="0" indent="0">
              <a:spcAft>
                <a:spcPts val="0"/>
              </a:spcAft>
              <a:buFontTx/>
              <a:buNone/>
              <a:defRPr/>
            </a:pPr>
            <a:r>
              <a:rPr lang="it-IT" sz="2200" dirty="0" smtClean="0">
                <a:solidFill>
                  <a:srgbClr val="000000"/>
                </a:solidFill>
                <a:latin typeface="Arial"/>
                <a:ea typeface="Times New Roman"/>
              </a:rPr>
              <a:t>In caso navigazione in Internet è vietato scaricare programmi senza l'autorizzazione della commissione informatica, nonché visitare siti impropri. La navigazione durante le ore di lezione avviene sotto la diretta responsabilità dell'insegnante.</a:t>
            </a:r>
          </a:p>
          <a:p>
            <a:pPr marL="0" indent="0">
              <a:spcAft>
                <a:spcPts val="0"/>
              </a:spcAft>
              <a:buFontTx/>
              <a:buNone/>
              <a:defRPr/>
            </a:pPr>
            <a:r>
              <a:rPr lang="it-IT" sz="2200" dirty="0" smtClean="0">
                <a:solidFill>
                  <a:srgbClr val="000000"/>
                </a:solidFill>
                <a:latin typeface="Arial"/>
                <a:ea typeface="Times New Roman"/>
              </a:rPr>
              <a:t>In generale, è vietato scaricare e/o copiare programmi, cd musicali e tutti gli altri prodotti protetti dalla normativa sulla tutela del copyright.</a:t>
            </a:r>
          </a:p>
          <a:p>
            <a:pPr marL="0" indent="0">
              <a:spcAft>
                <a:spcPts val="0"/>
              </a:spcAft>
              <a:buFontTx/>
              <a:buNone/>
              <a:defRPr/>
            </a:pPr>
            <a:r>
              <a:rPr lang="it-IT" sz="2200" dirty="0" smtClean="0">
                <a:solidFill>
                  <a:srgbClr val="000000"/>
                </a:solidFill>
                <a:latin typeface="Arial"/>
                <a:ea typeface="Times New Roman"/>
              </a:rPr>
              <a:t>Per motivi igienici e di sicurezza è vietato consumare cibi o bevande nei laboratori.</a:t>
            </a:r>
          </a:p>
          <a:p>
            <a:pPr marL="0" indent="0">
              <a:spcAft>
                <a:spcPts val="0"/>
              </a:spcAft>
              <a:buFontTx/>
              <a:buNone/>
              <a:defRPr/>
            </a:pPr>
            <a:r>
              <a:rPr lang="it-IT" sz="2200" dirty="0" smtClean="0">
                <a:solidFill>
                  <a:srgbClr val="000000"/>
                </a:solidFill>
                <a:latin typeface="Arial"/>
                <a:ea typeface="Times New Roman"/>
              </a:rPr>
              <a:t>Ogni trasgressione comporterà la richiesta di interventi disciplinari da parte dei re-</a:t>
            </a:r>
            <a:r>
              <a:rPr lang="it-IT" sz="2200" dirty="0" err="1" smtClean="0">
                <a:solidFill>
                  <a:srgbClr val="000000"/>
                </a:solidFill>
                <a:latin typeface="Arial"/>
                <a:ea typeface="Times New Roman"/>
              </a:rPr>
              <a:t>sponsabili</a:t>
            </a:r>
            <a:r>
              <a:rPr lang="it-IT" sz="2200" dirty="0" smtClean="0">
                <a:solidFill>
                  <a:srgbClr val="000000"/>
                </a:solidFill>
                <a:latin typeface="Arial"/>
                <a:ea typeface="Times New Roman"/>
              </a:rPr>
              <a:t> di laboratorio.</a:t>
            </a:r>
          </a:p>
          <a:p>
            <a:pPr marL="0" indent="0">
              <a:spcAft>
                <a:spcPts val="0"/>
              </a:spcAft>
              <a:buFontTx/>
              <a:buNone/>
              <a:defRPr/>
            </a:pPr>
            <a:endParaRPr lang="it-IT" sz="2200" dirty="0" smtClean="0">
              <a:solidFill>
                <a:srgbClr val="000000"/>
              </a:solidFill>
              <a:latin typeface="Arial"/>
              <a:ea typeface="Times New Roman"/>
            </a:endParaRPr>
          </a:p>
          <a:p>
            <a:pPr>
              <a:defRPr/>
            </a:pPr>
            <a:endParaRPr lang="it-IT" dirty="0" smtClean="0"/>
          </a:p>
        </p:txBody>
      </p:sp>
      <p:sp>
        <p:nvSpPr>
          <p:cNvPr id="28677" name="Segnaposto numero diapositiva 4"/>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21D60A7-5A64-4198-A9FE-49B5EF8CB319}" type="slidenum">
              <a:rPr lang="it-IT" altLang="it-IT" sz="1400"/>
              <a:pPr/>
              <a:t>26</a:t>
            </a:fld>
            <a:endParaRPr lang="it-IT" altLang="it-IT" sz="1400"/>
          </a:p>
        </p:txBody>
      </p:sp>
    </p:spTree>
    <p:extLst>
      <p:ext uri="{BB962C8B-B14F-4D97-AF65-F5344CB8AC3E}">
        <p14:creationId xmlns:p14="http://schemas.microsoft.com/office/powerpoint/2010/main" val="3607576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olo 3"/>
          <p:cNvSpPr>
            <a:spLocks noGrp="1"/>
          </p:cNvSpPr>
          <p:nvPr>
            <p:ph type="title"/>
          </p:nvPr>
        </p:nvSpPr>
        <p:spPr>
          <a:xfrm>
            <a:off x="827088" y="2420938"/>
            <a:ext cx="7772400" cy="1143000"/>
          </a:xfrm>
        </p:spPr>
        <p:txBody>
          <a:bodyPr/>
          <a:lstStyle/>
          <a:p>
            <a:r>
              <a:rPr lang="it-IT" altLang="it-IT" smtClean="0"/>
              <a:t>fine</a:t>
            </a:r>
          </a:p>
        </p:txBody>
      </p:sp>
      <p:sp>
        <p:nvSpPr>
          <p:cNvPr id="29700" name="Segnaposto numero diapositiva 2"/>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CF60AB9-A330-4D62-A8EC-A180AE0D9AA2}" type="slidenum">
              <a:rPr lang="it-IT" altLang="it-IT" sz="1400"/>
              <a:pPr/>
              <a:t>27</a:t>
            </a:fld>
            <a:endParaRPr lang="it-IT" altLang="it-IT" sz="1400"/>
          </a:p>
        </p:txBody>
      </p:sp>
    </p:spTree>
    <p:extLst>
      <p:ext uri="{BB962C8B-B14F-4D97-AF65-F5344CB8AC3E}">
        <p14:creationId xmlns:p14="http://schemas.microsoft.com/office/powerpoint/2010/main" val="34173221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olo 1"/>
          <p:cNvSpPr>
            <a:spLocks noGrp="1"/>
          </p:cNvSpPr>
          <p:nvPr>
            <p:ph type="title"/>
          </p:nvPr>
        </p:nvSpPr>
        <p:spPr>
          <a:xfrm>
            <a:off x="755650" y="2420938"/>
            <a:ext cx="7772400" cy="1143000"/>
          </a:xfrm>
        </p:spPr>
        <p:txBody>
          <a:bodyPr/>
          <a:lstStyle/>
          <a:p>
            <a:r>
              <a:rPr lang="it-IT" altLang="it-IT" smtClean="0"/>
              <a:t>Approfondimento per triennio</a:t>
            </a:r>
          </a:p>
        </p:txBody>
      </p:sp>
      <p:sp>
        <p:nvSpPr>
          <p:cNvPr id="30724" name="Segnaposto numero diapositiva 3"/>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583912F-3415-4132-AE3D-4FED378027EF}" type="slidenum">
              <a:rPr lang="it-IT" altLang="it-IT" sz="1400"/>
              <a:pPr/>
              <a:t>28</a:t>
            </a:fld>
            <a:endParaRPr lang="it-IT" altLang="it-IT" sz="1400"/>
          </a:p>
        </p:txBody>
      </p:sp>
    </p:spTree>
    <p:extLst>
      <p:ext uri="{BB962C8B-B14F-4D97-AF65-F5344CB8AC3E}">
        <p14:creationId xmlns:p14="http://schemas.microsoft.com/office/powerpoint/2010/main" val="31445573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olo 1"/>
          <p:cNvSpPr>
            <a:spLocks noGrp="1"/>
          </p:cNvSpPr>
          <p:nvPr>
            <p:ph type="ctrTitle"/>
          </p:nvPr>
        </p:nvSpPr>
        <p:spPr/>
        <p:txBody>
          <a:bodyPr/>
          <a:lstStyle/>
          <a:p>
            <a:r>
              <a:rPr lang="it-IT" altLang="it-IT" dirty="0" smtClean="0"/>
              <a:t>I videoterminali</a:t>
            </a:r>
          </a:p>
        </p:txBody>
      </p:sp>
      <p:sp>
        <p:nvSpPr>
          <p:cNvPr id="3" name="Sottotitolo 2"/>
          <p:cNvSpPr>
            <a:spLocks noGrp="1"/>
          </p:cNvSpPr>
          <p:nvPr>
            <p:ph type="subTitle" idx="1"/>
          </p:nvPr>
        </p:nvSpPr>
        <p:spPr/>
        <p:txBody>
          <a:bodyPr rtlCol="0">
            <a:normAutofit fontScale="70000" lnSpcReduction="20000"/>
          </a:bodyPr>
          <a:lstStyle/>
          <a:p>
            <a:pPr fontAlgn="auto">
              <a:spcAft>
                <a:spcPts val="0"/>
              </a:spcAft>
              <a:buFont typeface="Arial" panose="020B0604020202020204" pitchFamily="34" charset="0"/>
              <a:buNone/>
              <a:defRPr/>
            </a:pPr>
            <a:r>
              <a:rPr lang="it-IT" dirty="0" smtClean="0"/>
              <a:t>Microclima</a:t>
            </a:r>
          </a:p>
          <a:p>
            <a:pPr fontAlgn="auto">
              <a:spcAft>
                <a:spcPts val="0"/>
              </a:spcAft>
              <a:buFont typeface="Arial" panose="020B0604020202020204" pitchFamily="34" charset="0"/>
              <a:buNone/>
              <a:defRPr/>
            </a:pPr>
            <a:r>
              <a:rPr lang="it-IT" dirty="0" smtClean="0"/>
              <a:t>Radiazioni</a:t>
            </a:r>
          </a:p>
          <a:p>
            <a:pPr fontAlgn="auto">
              <a:spcAft>
                <a:spcPts val="0"/>
              </a:spcAft>
              <a:buFont typeface="Arial" panose="020B0604020202020204" pitchFamily="34" charset="0"/>
              <a:buNone/>
              <a:defRPr/>
            </a:pPr>
            <a:r>
              <a:rPr lang="it-IT" dirty="0" smtClean="0"/>
              <a:t>Diritti Doveri</a:t>
            </a:r>
          </a:p>
          <a:p>
            <a:pPr fontAlgn="auto">
              <a:spcAft>
                <a:spcPts val="0"/>
              </a:spcAft>
              <a:buFont typeface="Arial" panose="020B0604020202020204" pitchFamily="34" charset="0"/>
              <a:buNone/>
              <a:defRPr/>
            </a:pPr>
            <a:r>
              <a:rPr lang="it-IT" dirty="0" smtClean="0"/>
              <a:t>Sorveglianza Sanitaria</a:t>
            </a:r>
          </a:p>
          <a:p>
            <a:pPr fontAlgn="auto">
              <a:spcAft>
                <a:spcPts val="0"/>
              </a:spcAft>
              <a:buFont typeface="Arial" panose="020B0604020202020204" pitchFamily="34" charset="0"/>
              <a:buNone/>
              <a:defRPr/>
            </a:pPr>
            <a:r>
              <a:rPr lang="it-IT" dirty="0" smtClean="0"/>
              <a:t>Uso consapevole</a:t>
            </a:r>
          </a:p>
          <a:p>
            <a:pPr fontAlgn="auto">
              <a:spcAft>
                <a:spcPts val="0"/>
              </a:spcAft>
              <a:buFont typeface="Arial" panose="020B0604020202020204" pitchFamily="34" charset="0"/>
              <a:buNone/>
              <a:defRPr/>
            </a:pPr>
            <a:endParaRPr lang="it-IT" dirty="0" smtClean="0"/>
          </a:p>
        </p:txBody>
      </p:sp>
      <p:sp>
        <p:nvSpPr>
          <p:cNvPr id="4" name="Segnaposto numero diapositiva 3"/>
          <p:cNvSpPr>
            <a:spLocks noGrp="1"/>
          </p:cNvSpPr>
          <p:nvPr>
            <p:ph type="sldNum" sz="quarter" idx="12"/>
          </p:nvPr>
        </p:nvSpPr>
        <p:spPr/>
        <p:txBody>
          <a:bodyPr/>
          <a:lstStyle/>
          <a:p>
            <a:pPr>
              <a:defRPr/>
            </a:pPr>
            <a:fld id="{632DBE42-0CB2-429E-AB8E-B8FAB86D595A}" type="slidenum">
              <a:rPr lang="it-IT" altLang="it-IT"/>
              <a:pPr>
                <a:defRPr/>
              </a:pPr>
              <a:t>29</a:t>
            </a:fld>
            <a:endParaRPr lang="it-IT" altLang="it-IT"/>
          </a:p>
        </p:txBody>
      </p:sp>
    </p:spTree>
    <p:extLst>
      <p:ext uri="{BB962C8B-B14F-4D97-AF65-F5344CB8AC3E}">
        <p14:creationId xmlns:p14="http://schemas.microsoft.com/office/powerpoint/2010/main" val="4134778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C09F107-0085-49AA-860A-515392678D5E}" type="slidenum">
              <a:rPr lang="it-IT" altLang="it-IT" sz="1400"/>
              <a:pPr/>
              <a:t>3</a:t>
            </a:fld>
            <a:endParaRPr lang="it-IT" altLang="it-IT" sz="1400"/>
          </a:p>
        </p:txBody>
      </p:sp>
      <p:sp>
        <p:nvSpPr>
          <p:cNvPr id="4099" name="Rectangle 3"/>
          <p:cNvSpPr>
            <a:spLocks noGrp="1" noChangeArrowheads="1"/>
          </p:cNvSpPr>
          <p:nvPr>
            <p:ph type="body" idx="1"/>
          </p:nvPr>
        </p:nvSpPr>
        <p:spPr>
          <a:xfrm>
            <a:off x="250825" y="890588"/>
            <a:ext cx="8839200" cy="5562600"/>
          </a:xfrm>
        </p:spPr>
        <p:txBody>
          <a:bodyPr/>
          <a:lstStyle/>
          <a:p>
            <a:pPr marL="0" indent="0">
              <a:buFontTx/>
              <a:buNone/>
            </a:pPr>
            <a:r>
              <a:rPr lang="it-IT" altLang="it-IT" sz="2400" smtClean="0">
                <a:solidFill>
                  <a:srgbClr val="000066"/>
                </a:solidFill>
                <a:latin typeface="Comic Sans MS" pitchFamily="66" charset="0"/>
              </a:rPr>
              <a:t>Sono sostanzialmente tre:</a:t>
            </a:r>
          </a:p>
          <a:p>
            <a:pPr marL="0" indent="0">
              <a:buFontTx/>
              <a:buNone/>
            </a:pPr>
            <a:endParaRPr lang="it-IT" altLang="it-IT" sz="2400" smtClean="0">
              <a:solidFill>
                <a:srgbClr val="000066"/>
              </a:solidFill>
              <a:latin typeface="Comic Sans MS" pitchFamily="66" charset="0"/>
            </a:endParaRPr>
          </a:p>
          <a:p>
            <a:pPr marL="0" indent="0">
              <a:buFontTx/>
              <a:buNone/>
            </a:pPr>
            <a:r>
              <a:rPr lang="it-IT" altLang="it-IT" sz="2400" smtClean="0">
                <a:solidFill>
                  <a:srgbClr val="000066"/>
                </a:solidFill>
                <a:latin typeface="Comic Sans MS" pitchFamily="66" charset="0"/>
              </a:rPr>
              <a:t>1. l'affaticamento visivo connesso sia all'impegno degli occhi nelle diverse funzioni (fine discriminazione, accomodamento, movimento ecc.), sia dalle caratteristiche dello schermo, sia alle condizioni di illuminazione e microclimatiche;</a:t>
            </a:r>
          </a:p>
          <a:p>
            <a:pPr marL="0" indent="0">
              <a:buFontTx/>
              <a:buNone/>
            </a:pPr>
            <a:endParaRPr lang="it-IT" altLang="it-IT" sz="2400" smtClean="0">
              <a:solidFill>
                <a:srgbClr val="000066"/>
              </a:solidFill>
              <a:latin typeface="Comic Sans MS" pitchFamily="66" charset="0"/>
            </a:endParaRPr>
          </a:p>
          <a:p>
            <a:pPr marL="0" indent="0">
              <a:buFontTx/>
              <a:buNone/>
            </a:pPr>
            <a:r>
              <a:rPr lang="it-IT" altLang="it-IT" sz="2400" smtClean="0">
                <a:solidFill>
                  <a:srgbClr val="000066"/>
                </a:solidFill>
                <a:latin typeface="Comic Sans MS" pitchFamily="66" charset="0"/>
              </a:rPr>
              <a:t>2. i disturbi da posture incongrue, condizionate dagli arredi, dalla posizione assunta e dalla durata del lavoro;</a:t>
            </a:r>
          </a:p>
          <a:p>
            <a:pPr marL="0" indent="0"/>
            <a:endParaRPr lang="it-IT" altLang="it-IT" sz="2400" smtClean="0">
              <a:solidFill>
                <a:srgbClr val="000066"/>
              </a:solidFill>
              <a:latin typeface="Comic Sans MS" pitchFamily="66" charset="0"/>
            </a:endParaRPr>
          </a:p>
          <a:p>
            <a:pPr marL="0" indent="0">
              <a:buFontTx/>
              <a:buNone/>
            </a:pPr>
            <a:r>
              <a:rPr lang="it-IT" altLang="it-IT" sz="2400" smtClean="0">
                <a:solidFill>
                  <a:srgbClr val="000066"/>
                </a:solidFill>
                <a:latin typeface="Comic Sans MS" pitchFamily="66" charset="0"/>
              </a:rPr>
              <a:t>3. il disagio psichico, che può essere influenzato dai contenuti della mansione (ripetitività, motivazione, ecc.), dal software, dal rumore.</a:t>
            </a:r>
          </a:p>
          <a:p>
            <a:pPr marL="190500" lvl="1" indent="0">
              <a:buFontTx/>
              <a:buNone/>
            </a:pPr>
            <a:endParaRPr lang="it-IT" altLang="it-IT" sz="2000" smtClean="0"/>
          </a:p>
        </p:txBody>
      </p:sp>
      <p:sp>
        <p:nvSpPr>
          <p:cNvPr id="4100" name="Text Box 5"/>
          <p:cNvSpPr txBox="1">
            <a:spLocks noChangeArrowheads="1"/>
          </p:cNvSpPr>
          <p:nvPr/>
        </p:nvSpPr>
        <p:spPr bwMode="auto">
          <a:xfrm>
            <a:off x="2193925" y="377825"/>
            <a:ext cx="41370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FATTORI DI RISCHIO</a:t>
            </a:r>
          </a:p>
        </p:txBody>
      </p:sp>
    </p:spTree>
    <p:extLst>
      <p:ext uri="{BB962C8B-B14F-4D97-AF65-F5344CB8AC3E}">
        <p14:creationId xmlns:p14="http://schemas.microsoft.com/office/powerpoint/2010/main" val="10158928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B79C13C-072C-4840-8B26-4214F7A6B1E7}" type="slidenum">
              <a:rPr lang="it-IT" altLang="it-IT" sz="1400"/>
              <a:pPr/>
              <a:t>30</a:t>
            </a:fld>
            <a:endParaRPr lang="it-IT" altLang="it-IT" sz="1400"/>
          </a:p>
        </p:txBody>
      </p:sp>
      <p:sp>
        <p:nvSpPr>
          <p:cNvPr id="31748" name="Text Box 2"/>
          <p:cNvSpPr txBox="1">
            <a:spLocks noChangeArrowheads="1"/>
          </p:cNvSpPr>
          <p:nvPr/>
        </p:nvSpPr>
        <p:spPr bwMode="auto">
          <a:xfrm>
            <a:off x="609600" y="1295400"/>
            <a:ext cx="76200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  E' preferibile che le condizioni </a:t>
            </a:r>
          </a:p>
          <a:p>
            <a:r>
              <a:rPr lang="it-IT" altLang="it-IT">
                <a:solidFill>
                  <a:srgbClr val="000066"/>
                </a:solidFill>
                <a:latin typeface="Comic Sans MS" pitchFamily="66" charset="0"/>
              </a:rPr>
              <a:t>microclimatiche siano controllate </a:t>
            </a:r>
          </a:p>
          <a:p>
            <a:r>
              <a:rPr lang="it-IT" altLang="it-IT">
                <a:solidFill>
                  <a:srgbClr val="000066"/>
                </a:solidFill>
                <a:latin typeface="Comic Sans MS" pitchFamily="66" charset="0"/>
              </a:rPr>
              <a:t>tramite un impianto di </a:t>
            </a:r>
          </a:p>
          <a:p>
            <a:r>
              <a:rPr lang="it-IT" altLang="it-IT">
                <a:solidFill>
                  <a:srgbClr val="000066"/>
                </a:solidFill>
                <a:latin typeface="Comic Sans MS" pitchFamily="66" charset="0"/>
              </a:rPr>
              <a:t>condizionamento che assicuri</a:t>
            </a:r>
          </a:p>
          <a:p>
            <a:r>
              <a:rPr lang="it-IT" altLang="it-IT">
                <a:solidFill>
                  <a:srgbClr val="000066"/>
                </a:solidFill>
                <a:latin typeface="Comic Sans MS" pitchFamily="66" charset="0"/>
              </a:rPr>
              <a:t> situazioni di confort sia nella</a:t>
            </a:r>
          </a:p>
          <a:p>
            <a:r>
              <a:rPr lang="it-IT" altLang="it-IT">
                <a:solidFill>
                  <a:srgbClr val="000066"/>
                </a:solidFill>
                <a:latin typeface="Comic Sans MS" pitchFamily="66" charset="0"/>
              </a:rPr>
              <a:t> stagione estiva che invernale:</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  la temperatura, nella stagione calda, non dovrebbe essere  inferiore a quella esterna di oltre 7 °C; nelle altre stagioni, dovrebbe essere compresa tra 18 e 20 °C;</a:t>
            </a:r>
          </a:p>
        </p:txBody>
      </p:sp>
      <p:sp>
        <p:nvSpPr>
          <p:cNvPr id="31749" name="Text Box 3"/>
          <p:cNvSpPr txBox="1">
            <a:spLocks noChangeArrowheads="1"/>
          </p:cNvSpPr>
          <p:nvPr/>
        </p:nvSpPr>
        <p:spPr bwMode="auto">
          <a:xfrm>
            <a:off x="2209800" y="457200"/>
            <a:ext cx="30876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IL MICROCLIMA</a:t>
            </a:r>
          </a:p>
        </p:txBody>
      </p:sp>
      <p:pic>
        <p:nvPicPr>
          <p:cNvPr id="31750" name="Picture 5" descr="C:\WINDOWS\Desktop\MDiSanto\clipart mds\clim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1066800"/>
            <a:ext cx="2971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85696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8A91AF7-09D2-4BD3-A2C7-4475AFE14AB0}" type="slidenum">
              <a:rPr lang="it-IT" altLang="it-IT" sz="1400"/>
              <a:pPr/>
              <a:t>31</a:t>
            </a:fld>
            <a:endParaRPr lang="it-IT" altLang="it-IT" sz="1400"/>
          </a:p>
        </p:txBody>
      </p:sp>
      <p:sp>
        <p:nvSpPr>
          <p:cNvPr id="32772" name="Text Box 1026"/>
          <p:cNvSpPr txBox="1">
            <a:spLocks noChangeArrowheads="1"/>
          </p:cNvSpPr>
          <p:nvPr/>
        </p:nvSpPr>
        <p:spPr bwMode="auto">
          <a:xfrm>
            <a:off x="838200" y="1143000"/>
            <a:ext cx="76962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  l'umidità va mantenuta fra il 40 e il 60% nella stagione calda e fra il 40 e il 50°/o nelle altre stagioni; va evitata l'eccessiva secchezza dell'aria che favorisce l'irritazione delle mucose congiuntivali e dell'apparato respiratorio;</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  la velocità dell'aria deve </a:t>
            </a:r>
          </a:p>
          <a:p>
            <a:r>
              <a:rPr lang="it-IT" altLang="it-IT">
                <a:solidFill>
                  <a:srgbClr val="000066"/>
                </a:solidFill>
                <a:latin typeface="Comic Sans MS" pitchFamily="66" charset="0"/>
              </a:rPr>
              <a:t>essere inferiore a 0,15 m/sec;</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 il ricambio dell'aria deve </a:t>
            </a:r>
          </a:p>
          <a:p>
            <a:r>
              <a:rPr lang="it-IT" altLang="it-IT">
                <a:solidFill>
                  <a:srgbClr val="000066"/>
                </a:solidFill>
                <a:latin typeface="Comic Sans MS" pitchFamily="66" charset="0"/>
              </a:rPr>
              <a:t>garantire almeno 32 mc per </a:t>
            </a:r>
          </a:p>
          <a:p>
            <a:r>
              <a:rPr lang="it-IT" altLang="it-IT">
                <a:solidFill>
                  <a:srgbClr val="000066"/>
                </a:solidFill>
                <a:latin typeface="Comic Sans MS" pitchFamily="66" charset="0"/>
              </a:rPr>
              <a:t>persona e per ora, in assenza di fumatori.</a:t>
            </a:r>
          </a:p>
        </p:txBody>
      </p:sp>
      <p:sp>
        <p:nvSpPr>
          <p:cNvPr id="32773" name="Text Box 1027"/>
          <p:cNvSpPr txBox="1">
            <a:spLocks noChangeArrowheads="1"/>
          </p:cNvSpPr>
          <p:nvPr/>
        </p:nvSpPr>
        <p:spPr bwMode="auto">
          <a:xfrm>
            <a:off x="2895600" y="228600"/>
            <a:ext cx="30876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IL MICROCLIMA</a:t>
            </a:r>
          </a:p>
        </p:txBody>
      </p:sp>
      <p:graphicFrame>
        <p:nvGraphicFramePr>
          <p:cNvPr id="32774" name="Object 1028"/>
          <p:cNvGraphicFramePr>
            <a:graphicFrameLocks noChangeAspect="1"/>
          </p:cNvGraphicFramePr>
          <p:nvPr/>
        </p:nvGraphicFramePr>
        <p:xfrm>
          <a:off x="5486400" y="2971800"/>
          <a:ext cx="1981200" cy="1919288"/>
        </p:xfrm>
        <a:graphic>
          <a:graphicData uri="http://schemas.openxmlformats.org/presentationml/2006/ole">
            <mc:AlternateContent xmlns:mc="http://schemas.openxmlformats.org/markup-compatibility/2006">
              <mc:Choice xmlns:v="urn:schemas-microsoft-com:vml" Requires="v">
                <p:oleObj spid="_x0000_s20487" name="Clip" r:id="rId3" imgW="761744" imgH="739048" progId="MS_ClipArt_Gallery.5">
                  <p:embed/>
                </p:oleObj>
              </mc:Choice>
              <mc:Fallback>
                <p:oleObj name="Clip" r:id="rId3" imgW="761744" imgH="739048" progId="MS_ClipArt_Gallery.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6400" y="2971800"/>
                        <a:ext cx="1981200" cy="1919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1264268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D850DDD-08BC-4290-8A2D-3DBD07D3AE14}" type="slidenum">
              <a:rPr lang="it-IT" altLang="it-IT" sz="1400"/>
              <a:pPr/>
              <a:t>32</a:t>
            </a:fld>
            <a:endParaRPr lang="it-IT" altLang="it-IT" sz="1400"/>
          </a:p>
        </p:txBody>
      </p:sp>
      <p:sp>
        <p:nvSpPr>
          <p:cNvPr id="33796" name="Text Box 2"/>
          <p:cNvSpPr txBox="1">
            <a:spLocks noChangeArrowheads="1"/>
          </p:cNvSpPr>
          <p:nvPr/>
        </p:nvSpPr>
        <p:spPr bwMode="auto">
          <a:xfrm>
            <a:off x="228600" y="914400"/>
            <a:ext cx="89154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   Le radiazioni generate dai VDT sono:</a:t>
            </a:r>
          </a:p>
          <a:p>
            <a:endParaRPr lang="it-IT" altLang="it-IT">
              <a:solidFill>
                <a:srgbClr val="000066"/>
              </a:solidFill>
              <a:latin typeface="Comic Sans MS" pitchFamily="66" charset="0"/>
            </a:endParaRPr>
          </a:p>
          <a:p>
            <a:pPr>
              <a:buFontTx/>
              <a:buChar char="•"/>
            </a:pPr>
            <a:r>
              <a:rPr lang="it-IT" altLang="it-IT">
                <a:solidFill>
                  <a:srgbClr val="000066"/>
                </a:solidFill>
                <a:latin typeface="Comic Sans MS" pitchFamily="66" charset="0"/>
              </a:rPr>
              <a:t> radiazioni ionizzanti:</a:t>
            </a:r>
          </a:p>
          <a:p>
            <a:pPr lvl="3"/>
            <a:r>
              <a:rPr lang="it-IT" altLang="it-IT">
                <a:solidFill>
                  <a:srgbClr val="000066"/>
                </a:solidFill>
                <a:latin typeface="Comic Sans MS" pitchFamily="66" charset="0"/>
              </a:rPr>
              <a:t> -  raggi X;</a:t>
            </a:r>
          </a:p>
          <a:p>
            <a:endParaRPr lang="it-IT" altLang="it-IT">
              <a:solidFill>
                <a:srgbClr val="000066"/>
              </a:solidFill>
              <a:latin typeface="Comic Sans MS" pitchFamily="66" charset="0"/>
            </a:endParaRPr>
          </a:p>
          <a:p>
            <a:pPr>
              <a:buFontTx/>
              <a:buChar char="•"/>
            </a:pPr>
            <a:r>
              <a:rPr lang="it-IT" altLang="it-IT">
                <a:solidFill>
                  <a:srgbClr val="000066"/>
                </a:solidFill>
                <a:latin typeface="Comic Sans MS" pitchFamily="66" charset="0"/>
              </a:rPr>
              <a:t> radiazioni non ionizzanti N.I.R.:</a:t>
            </a:r>
          </a:p>
          <a:p>
            <a:pPr lvl="2"/>
            <a:r>
              <a:rPr lang="it-IT" altLang="it-IT">
                <a:solidFill>
                  <a:srgbClr val="000066"/>
                </a:solidFill>
                <a:latin typeface="Comic Sans MS" pitchFamily="66" charset="0"/>
              </a:rPr>
              <a:t> -  radiazioni ultraviolette UV;</a:t>
            </a:r>
          </a:p>
          <a:p>
            <a:pPr lvl="2"/>
            <a:r>
              <a:rPr lang="it-IT" altLang="it-IT">
                <a:solidFill>
                  <a:srgbClr val="000066"/>
                </a:solidFill>
                <a:latin typeface="Comic Sans MS" pitchFamily="66" charset="0"/>
              </a:rPr>
              <a:t> -  radiazioni infrarosse IR;</a:t>
            </a:r>
          </a:p>
          <a:p>
            <a:pPr lvl="2"/>
            <a:r>
              <a:rPr lang="it-IT" altLang="it-IT">
                <a:solidFill>
                  <a:srgbClr val="000066"/>
                </a:solidFill>
                <a:latin typeface="Comic Sans MS" pitchFamily="66" charset="0"/>
              </a:rPr>
              <a:t> -  radiofrequenze RF (1,5 KHz - 1420 MHz);</a:t>
            </a:r>
          </a:p>
          <a:p>
            <a:pPr lvl="2"/>
            <a:r>
              <a:rPr lang="it-IT" altLang="it-IT">
                <a:solidFill>
                  <a:srgbClr val="000066"/>
                </a:solidFill>
                <a:latin typeface="Comic Sans MS" pitchFamily="66" charset="0"/>
              </a:rPr>
              <a:t> -  campi elettromagnetici a bassa frequenza VLF *</a:t>
            </a:r>
          </a:p>
          <a:p>
            <a:pPr lvl="2"/>
            <a:r>
              <a:rPr lang="it-IT" altLang="it-IT">
                <a:solidFill>
                  <a:srgbClr val="000066"/>
                </a:solidFill>
                <a:latin typeface="Comic Sans MS" pitchFamily="66" charset="0"/>
              </a:rPr>
              <a:t> (15 - 25 Khz);</a:t>
            </a:r>
          </a:p>
          <a:p>
            <a:pPr lvl="2"/>
            <a:r>
              <a:rPr lang="it-IT" altLang="it-IT">
                <a:solidFill>
                  <a:srgbClr val="000066"/>
                </a:solidFill>
                <a:latin typeface="Comic Sans MS" pitchFamily="66" charset="0"/>
              </a:rPr>
              <a:t> -  campi elettromagnetici a frequenza estremamente bassa ELF * (50 - 60 Hz);</a:t>
            </a:r>
          </a:p>
          <a:p>
            <a:pPr lvl="2"/>
            <a:r>
              <a:rPr lang="it-IT" altLang="it-IT">
                <a:solidFill>
                  <a:srgbClr val="000066"/>
                </a:solidFill>
                <a:latin typeface="Comic Sans MS" pitchFamily="66" charset="0"/>
              </a:rPr>
              <a:t> -  campi elettrostatici.</a:t>
            </a:r>
          </a:p>
        </p:txBody>
      </p:sp>
      <p:sp>
        <p:nvSpPr>
          <p:cNvPr id="33797" name="Text Box 3"/>
          <p:cNvSpPr txBox="1">
            <a:spLocks noChangeArrowheads="1"/>
          </p:cNvSpPr>
          <p:nvPr/>
        </p:nvSpPr>
        <p:spPr bwMode="auto">
          <a:xfrm>
            <a:off x="3200400" y="304800"/>
            <a:ext cx="31051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LE RADIAZIONI</a:t>
            </a:r>
          </a:p>
        </p:txBody>
      </p:sp>
      <p:graphicFrame>
        <p:nvGraphicFramePr>
          <p:cNvPr id="33798" name="Object 4"/>
          <p:cNvGraphicFramePr>
            <a:graphicFrameLocks noChangeAspect="1"/>
          </p:cNvGraphicFramePr>
          <p:nvPr/>
        </p:nvGraphicFramePr>
        <p:xfrm>
          <a:off x="6096000" y="1143000"/>
          <a:ext cx="2514600" cy="2286000"/>
        </p:xfrm>
        <a:graphic>
          <a:graphicData uri="http://schemas.openxmlformats.org/presentationml/2006/ole">
            <mc:AlternateContent xmlns:mc="http://schemas.openxmlformats.org/markup-compatibility/2006">
              <mc:Choice xmlns:v="urn:schemas-microsoft-com:vml" Requires="v">
                <p:oleObj spid="_x0000_s19463" name="Clip" r:id="rId3" imgW="1773022" imgH="1848002" progId="MS_ClipArt_Gallery.5">
                  <p:embed/>
                </p:oleObj>
              </mc:Choice>
              <mc:Fallback>
                <p:oleObj name="Clip" r:id="rId3" imgW="1773022" imgH="1848002" progId="MS_ClipArt_Gallery.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1143000"/>
                        <a:ext cx="2514600" cy="228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9430453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33163C8-3F42-4E54-9E5C-26972BD58555}" type="slidenum">
              <a:rPr lang="it-IT" altLang="it-IT" sz="1400"/>
              <a:pPr/>
              <a:t>33</a:t>
            </a:fld>
            <a:endParaRPr lang="it-IT" altLang="it-IT" sz="1400"/>
          </a:p>
        </p:txBody>
      </p:sp>
      <p:sp>
        <p:nvSpPr>
          <p:cNvPr id="34820" name="Text Box 2"/>
          <p:cNvSpPr txBox="1">
            <a:spLocks noChangeArrowheads="1"/>
          </p:cNvSpPr>
          <p:nvPr/>
        </p:nvSpPr>
        <p:spPr bwMode="auto">
          <a:xfrm>
            <a:off x="228600" y="1524000"/>
            <a:ext cx="868680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    Radiazioni ionizzanti</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In passato si era temuto che l'attività con VDT svolta durante la gravidanza potesse determinare danni al feto per esposizione a radiazioni ionizzanti. Questo non è stato</a:t>
            </a:r>
          </a:p>
          <a:p>
            <a:r>
              <a:rPr lang="it-IT" altLang="it-IT">
                <a:solidFill>
                  <a:srgbClr val="000066"/>
                </a:solidFill>
                <a:latin typeface="Comic Sans MS" pitchFamily="66" charset="0"/>
              </a:rPr>
              <a:t> dimostrato; infatti in tutti gli studi effettuati finora i livelli di emissione sono risultati trascurabili, ampiamente al di sotto dei limiti standard per la sicurezza ambientale </a:t>
            </a:r>
          </a:p>
          <a:p>
            <a:r>
              <a:rPr lang="it-IT" altLang="it-IT">
                <a:solidFill>
                  <a:srgbClr val="000066"/>
                </a:solidFill>
                <a:latin typeface="Comic Sans MS" pitchFamily="66" charset="0"/>
              </a:rPr>
              <a:t>(1 mSievert/anno).</a:t>
            </a:r>
          </a:p>
        </p:txBody>
      </p:sp>
      <p:sp>
        <p:nvSpPr>
          <p:cNvPr id="34821" name="Text Box 4"/>
          <p:cNvSpPr txBox="1">
            <a:spLocks noChangeArrowheads="1"/>
          </p:cNvSpPr>
          <p:nvPr/>
        </p:nvSpPr>
        <p:spPr bwMode="auto">
          <a:xfrm>
            <a:off x="3200400" y="533400"/>
            <a:ext cx="31051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LE RADIAZIONI</a:t>
            </a:r>
          </a:p>
        </p:txBody>
      </p:sp>
    </p:spTree>
    <p:extLst>
      <p:ext uri="{BB962C8B-B14F-4D97-AF65-F5344CB8AC3E}">
        <p14:creationId xmlns:p14="http://schemas.microsoft.com/office/powerpoint/2010/main" val="38221414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3A9D3B3-7E48-4952-B03C-2F5F5E09A303}" type="slidenum">
              <a:rPr lang="it-IT" altLang="it-IT" sz="1400"/>
              <a:pPr/>
              <a:t>34</a:t>
            </a:fld>
            <a:endParaRPr lang="it-IT" altLang="it-IT" sz="1400"/>
          </a:p>
        </p:txBody>
      </p:sp>
      <p:sp>
        <p:nvSpPr>
          <p:cNvPr id="35844" name="Text Box 2"/>
          <p:cNvSpPr txBox="1">
            <a:spLocks noChangeArrowheads="1"/>
          </p:cNvSpPr>
          <p:nvPr/>
        </p:nvSpPr>
        <p:spPr bwMode="auto">
          <a:xfrm>
            <a:off x="228600" y="1143000"/>
            <a:ext cx="86868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     Radiazioni non ionizzanti</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I raggi U.V., I.R. e le R.F. in tutte le indagini effettuate sono risultati sempre molto al di sotto degli standard raccomandati.</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Campi elettromagnetici: gli effetti sono tuttora oggetto di studio, ma la non specificità dei disturbi riferiti dagli operatori (cefalea, vertigini, irritabilità, nausea, ansietà ecc.) rende difficile stabilire con certezza una relazione con l'esposizione a VDT.</a:t>
            </a:r>
          </a:p>
        </p:txBody>
      </p:sp>
      <p:sp>
        <p:nvSpPr>
          <p:cNvPr id="35845" name="Text Box 3"/>
          <p:cNvSpPr txBox="1">
            <a:spLocks noChangeArrowheads="1"/>
          </p:cNvSpPr>
          <p:nvPr/>
        </p:nvSpPr>
        <p:spPr bwMode="auto">
          <a:xfrm>
            <a:off x="3200400" y="381000"/>
            <a:ext cx="31051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LE RADIAZIONI</a:t>
            </a:r>
          </a:p>
        </p:txBody>
      </p:sp>
    </p:spTree>
    <p:extLst>
      <p:ext uri="{BB962C8B-B14F-4D97-AF65-F5344CB8AC3E}">
        <p14:creationId xmlns:p14="http://schemas.microsoft.com/office/powerpoint/2010/main" val="512805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CACB759-2954-4A75-B038-DD0D3D394574}" type="slidenum">
              <a:rPr lang="it-IT" altLang="it-IT" sz="1400"/>
              <a:pPr/>
              <a:t>35</a:t>
            </a:fld>
            <a:endParaRPr lang="it-IT" altLang="it-IT" sz="1400"/>
          </a:p>
        </p:txBody>
      </p:sp>
      <p:sp>
        <p:nvSpPr>
          <p:cNvPr id="36868" name="Text Box 2"/>
          <p:cNvSpPr txBox="1">
            <a:spLocks noChangeArrowheads="1"/>
          </p:cNvSpPr>
          <p:nvPr/>
        </p:nvSpPr>
        <p:spPr bwMode="auto">
          <a:xfrm>
            <a:off x="228600" y="1524000"/>
            <a:ext cx="86868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     Si deve ricordare che i campi elettromagnetici sono generati anche da altre sorgenti presenti nell'ambiente lavorativo (macchine da scrivere elettriche, fotocopiatrici, ventilatori, climatizzatori ecc.) e domestico ( apparecchi TV, frigorifero, aspirapolvere, asciugacapelli, frullatore ecc.) ; alla distanza di 50 cm dai più moderni monitor si sono riscontrati valori medi di campo magnetico attorno allo 0.06 microT, ben al di sotto del limite d'azione (1 microT).</a:t>
            </a:r>
          </a:p>
          <a:p>
            <a:r>
              <a:rPr lang="it-IT" altLang="it-IT">
                <a:solidFill>
                  <a:srgbClr val="000066"/>
                </a:solidFill>
                <a:latin typeface="Comic Sans MS" pitchFamily="66" charset="0"/>
              </a:rPr>
              <a:t> I maggiori produttori di VDT garantiscono con marchi o attestati il rispetto dei limiti raccomandati.</a:t>
            </a:r>
          </a:p>
        </p:txBody>
      </p:sp>
      <p:sp>
        <p:nvSpPr>
          <p:cNvPr id="36869" name="Text Box 3"/>
          <p:cNvSpPr txBox="1">
            <a:spLocks noChangeArrowheads="1"/>
          </p:cNvSpPr>
          <p:nvPr/>
        </p:nvSpPr>
        <p:spPr bwMode="auto">
          <a:xfrm>
            <a:off x="2895600" y="533400"/>
            <a:ext cx="31051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LE RADIAZIONI</a:t>
            </a:r>
          </a:p>
        </p:txBody>
      </p:sp>
    </p:spTree>
    <p:extLst>
      <p:ext uri="{BB962C8B-B14F-4D97-AF65-F5344CB8AC3E}">
        <p14:creationId xmlns:p14="http://schemas.microsoft.com/office/powerpoint/2010/main" val="30600755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6F49A30-6EBD-424E-95E8-49EA93B62125}" type="slidenum">
              <a:rPr lang="it-IT" altLang="it-IT" sz="1400"/>
              <a:pPr/>
              <a:t>36</a:t>
            </a:fld>
            <a:endParaRPr lang="it-IT" altLang="it-IT" sz="1400"/>
          </a:p>
        </p:txBody>
      </p:sp>
      <p:sp>
        <p:nvSpPr>
          <p:cNvPr id="37892" name="Text Box 2"/>
          <p:cNvSpPr txBox="1">
            <a:spLocks noChangeArrowheads="1"/>
          </p:cNvSpPr>
          <p:nvPr/>
        </p:nvSpPr>
        <p:spPr bwMode="auto">
          <a:xfrm>
            <a:off x="798359" y="980728"/>
            <a:ext cx="7850188"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dirty="0">
                <a:solidFill>
                  <a:srgbClr val="000066"/>
                </a:solidFill>
                <a:latin typeface="Comic Sans MS" pitchFamily="66" charset="0"/>
              </a:rPr>
              <a:t>   II datore di lavoro deve</a:t>
            </a:r>
          </a:p>
          <a:p>
            <a:r>
              <a:rPr lang="it-IT" altLang="it-IT" dirty="0">
                <a:solidFill>
                  <a:srgbClr val="000066"/>
                </a:solidFill>
                <a:latin typeface="Comic Sans MS" pitchFamily="66" charset="0"/>
              </a:rPr>
              <a:t>tenere conto che il contenuto, </a:t>
            </a:r>
          </a:p>
          <a:p>
            <a:r>
              <a:rPr lang="it-IT" altLang="it-IT" dirty="0">
                <a:solidFill>
                  <a:srgbClr val="000066"/>
                </a:solidFill>
                <a:latin typeface="Comic Sans MS" pitchFamily="66" charset="0"/>
              </a:rPr>
              <a:t>la complessità e il carico del </a:t>
            </a:r>
          </a:p>
          <a:p>
            <a:r>
              <a:rPr lang="it-IT" altLang="it-IT" dirty="0">
                <a:solidFill>
                  <a:srgbClr val="000066"/>
                </a:solidFill>
                <a:latin typeface="Comic Sans MS" pitchFamily="66" charset="0"/>
              </a:rPr>
              <a:t>lavoro corrispondano alla </a:t>
            </a:r>
          </a:p>
          <a:p>
            <a:r>
              <a:rPr lang="it-IT" altLang="it-IT" dirty="0">
                <a:solidFill>
                  <a:srgbClr val="000066"/>
                </a:solidFill>
                <a:latin typeface="Comic Sans MS" pitchFamily="66" charset="0"/>
              </a:rPr>
              <a:t>capacità professionali </a:t>
            </a:r>
          </a:p>
          <a:p>
            <a:r>
              <a:rPr lang="it-IT" altLang="it-IT" dirty="0">
                <a:solidFill>
                  <a:srgbClr val="000066"/>
                </a:solidFill>
                <a:latin typeface="Comic Sans MS" pitchFamily="66" charset="0"/>
              </a:rPr>
              <a:t>dell'utilizzatore del software; </a:t>
            </a:r>
          </a:p>
          <a:p>
            <a:r>
              <a:rPr lang="it-IT" altLang="it-IT" dirty="0">
                <a:solidFill>
                  <a:srgbClr val="000066"/>
                </a:solidFill>
                <a:latin typeface="Comic Sans MS" pitchFamily="66" charset="0"/>
              </a:rPr>
              <a:t>i sistemi devono fornire tutte le indicazioni all'operatore in un formato e ad un ritmo adeguato, senza dispositivi di controllo quantitativo o qualitativo. </a:t>
            </a:r>
          </a:p>
          <a:p>
            <a:r>
              <a:rPr lang="it-IT" altLang="it-IT" dirty="0">
                <a:solidFill>
                  <a:srgbClr val="000066"/>
                </a:solidFill>
                <a:latin typeface="Comic Sans MS" pitchFamily="66" charset="0"/>
              </a:rPr>
              <a:t>Gli operatori devono essere adeguatamente informati e formati tramite corsi specifici e aggiornati periodicamente.</a:t>
            </a:r>
          </a:p>
          <a:p>
            <a:endParaRPr lang="it-IT" altLang="it-IT" dirty="0">
              <a:solidFill>
                <a:srgbClr val="000066"/>
              </a:solidFill>
              <a:latin typeface="Comic Sans MS" pitchFamily="66" charset="0"/>
            </a:endParaRPr>
          </a:p>
          <a:p>
            <a:r>
              <a:rPr lang="it-IT" altLang="it-IT" dirty="0">
                <a:solidFill>
                  <a:srgbClr val="000066"/>
                </a:solidFill>
                <a:latin typeface="Comic Sans MS" pitchFamily="66" charset="0"/>
              </a:rPr>
              <a:t> </a:t>
            </a:r>
          </a:p>
        </p:txBody>
      </p:sp>
      <p:sp>
        <p:nvSpPr>
          <p:cNvPr id="37893" name="Text Box 3"/>
          <p:cNvSpPr txBox="1">
            <a:spLocks noChangeArrowheads="1"/>
          </p:cNvSpPr>
          <p:nvPr/>
        </p:nvSpPr>
        <p:spPr bwMode="auto">
          <a:xfrm>
            <a:off x="1295400" y="609600"/>
            <a:ext cx="67833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INTERFACCIA ELABORATORE/UOMO</a:t>
            </a:r>
          </a:p>
        </p:txBody>
      </p:sp>
      <p:pic>
        <p:nvPicPr>
          <p:cNvPr id="37894" name="Picture 4" descr="C:\WINDOWS\Desktop\MDiSanto\clipart mds\mous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1306513"/>
            <a:ext cx="2819400" cy="242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92191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22E3616-3435-4CC7-8FAE-B0D52236DC7E}" type="slidenum">
              <a:rPr lang="it-IT" altLang="it-IT" sz="1400"/>
              <a:pPr/>
              <a:t>37</a:t>
            </a:fld>
            <a:endParaRPr lang="it-IT" altLang="it-IT" sz="1400"/>
          </a:p>
        </p:txBody>
      </p:sp>
      <p:sp>
        <p:nvSpPr>
          <p:cNvPr id="38916" name="Text Box 2"/>
          <p:cNvSpPr txBox="1">
            <a:spLocks noChangeArrowheads="1"/>
          </p:cNvSpPr>
          <p:nvPr/>
        </p:nvSpPr>
        <p:spPr bwMode="auto">
          <a:xfrm>
            <a:off x="381000" y="1143000"/>
            <a:ext cx="8458200"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it-IT" altLang="it-IT">
              <a:solidFill>
                <a:srgbClr val="000066"/>
              </a:solidFill>
              <a:latin typeface="Comic Sans MS" pitchFamily="66" charset="0"/>
            </a:endParaRPr>
          </a:p>
          <a:p>
            <a:r>
              <a:rPr lang="it-IT" altLang="it-IT">
                <a:solidFill>
                  <a:srgbClr val="000066"/>
                </a:solidFill>
                <a:latin typeface="Comic Sans MS" pitchFamily="66" charset="0"/>
              </a:rPr>
              <a:t> E' opportuno curare che il </a:t>
            </a:r>
          </a:p>
          <a:p>
            <a:r>
              <a:rPr lang="it-IT" altLang="it-IT">
                <a:solidFill>
                  <a:srgbClr val="000066"/>
                </a:solidFill>
                <a:latin typeface="Comic Sans MS" pitchFamily="66" charset="0"/>
              </a:rPr>
              <a:t>contenuto dei compiti non sia</a:t>
            </a:r>
          </a:p>
          <a:p>
            <a:r>
              <a:rPr lang="it-IT" altLang="it-IT">
                <a:solidFill>
                  <a:srgbClr val="000066"/>
                </a:solidFill>
                <a:latin typeface="Comic Sans MS" pitchFamily="66" charset="0"/>
              </a:rPr>
              <a:t> troppo monotono e ripetitivo </a:t>
            </a:r>
          </a:p>
          <a:p>
            <a:r>
              <a:rPr lang="it-IT" altLang="it-IT">
                <a:solidFill>
                  <a:srgbClr val="000066"/>
                </a:solidFill>
                <a:latin typeface="Comic Sans MS" pitchFamily="66" charset="0"/>
              </a:rPr>
              <a:t>o al contrario troppo difficile </a:t>
            </a:r>
          </a:p>
          <a:p>
            <a:r>
              <a:rPr lang="it-IT" altLang="it-IT">
                <a:solidFill>
                  <a:srgbClr val="000066"/>
                </a:solidFill>
                <a:latin typeface="Comic Sans MS" pitchFamily="66" charset="0"/>
              </a:rPr>
              <a:t>da comprendere, che il carico </a:t>
            </a:r>
          </a:p>
          <a:p>
            <a:r>
              <a:rPr lang="it-IT" altLang="it-IT">
                <a:solidFill>
                  <a:srgbClr val="000066"/>
                </a:solidFill>
                <a:latin typeface="Comic Sans MS" pitchFamily="66" charset="0"/>
              </a:rPr>
              <a:t>di lavoro non sia tale da impedire le interruzioni previste dalla norma e neppure troppo scarso.</a:t>
            </a:r>
          </a:p>
          <a:p>
            <a:r>
              <a:rPr lang="it-IT" altLang="it-IT">
                <a:solidFill>
                  <a:srgbClr val="000066"/>
                </a:solidFill>
                <a:latin typeface="Comic Sans MS" pitchFamily="66" charset="0"/>
              </a:rPr>
              <a:t> Inoltre la responsabilità derivante da un incarico non dovrebbe essere eccessiva o limitata e senza incentivi o aspettative di carriera; i rapporti conflittuali con i colleghi e con i superiori dovrebbero essere evitati allo scopo di non compromettere il benessere psicologico. </a:t>
            </a:r>
          </a:p>
        </p:txBody>
      </p:sp>
      <p:sp>
        <p:nvSpPr>
          <p:cNvPr id="38917" name="Text Box 4"/>
          <p:cNvSpPr txBox="1">
            <a:spLocks noChangeArrowheads="1"/>
          </p:cNvSpPr>
          <p:nvPr/>
        </p:nvSpPr>
        <p:spPr bwMode="auto">
          <a:xfrm>
            <a:off x="1219200" y="457200"/>
            <a:ext cx="67833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INTERFACCIA ELABORATORE/UOMO</a:t>
            </a:r>
          </a:p>
        </p:txBody>
      </p:sp>
      <p:pic>
        <p:nvPicPr>
          <p:cNvPr id="38918" name="Picture 5" descr="C:\WINDOWS\Desktop\MDiSanto\clipart mds\pazzon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295400"/>
            <a:ext cx="259080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37652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EFFEA87-B292-4459-9E8F-B11FC973098B}" type="slidenum">
              <a:rPr lang="it-IT" altLang="it-IT" sz="1400"/>
              <a:pPr/>
              <a:t>38</a:t>
            </a:fld>
            <a:endParaRPr lang="it-IT" altLang="it-IT" sz="1400"/>
          </a:p>
        </p:txBody>
      </p:sp>
      <p:sp>
        <p:nvSpPr>
          <p:cNvPr id="39940" name="Text Box 2"/>
          <p:cNvSpPr txBox="1">
            <a:spLocks noChangeArrowheads="1"/>
          </p:cNvSpPr>
          <p:nvPr/>
        </p:nvSpPr>
        <p:spPr bwMode="auto">
          <a:xfrm>
            <a:off x="457200" y="990600"/>
            <a:ext cx="84582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La sorveglianza sanitaria è dovuta nei confronti del lavoratore che utilizza una attrezzatura munita di videoterminale in modo sistematico ed abituale (la norma dice: "per almeno quattro ore consecutive giornaliere, dedotte le interruzioni di cui all'art. 54, per tutta la settimana lavorativa").  </a:t>
            </a:r>
          </a:p>
          <a:p>
            <a:r>
              <a:rPr lang="it-IT" altLang="it-IT">
                <a:solidFill>
                  <a:srgbClr val="000066"/>
                </a:solidFill>
                <a:latin typeface="Comic Sans MS" pitchFamily="66" charset="0"/>
              </a:rPr>
              <a:t> II controllo sanitario deve essere esercitato da un Medico Competente, ossia da un Medico che abbia i titoli previsti dall'art.2, comma 1 lett. d del D.Lgs. 626/94.</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Sono previste:</a:t>
            </a:r>
          </a:p>
          <a:p>
            <a:r>
              <a:rPr lang="it-IT" altLang="it-IT">
                <a:solidFill>
                  <a:srgbClr val="000066"/>
                </a:solidFill>
                <a:latin typeface="Comic Sans MS" pitchFamily="66" charset="0"/>
              </a:rPr>
              <a:t> -  visite mediche preventive (prima dell'avviamento alla mansione);</a:t>
            </a:r>
          </a:p>
          <a:p>
            <a:r>
              <a:rPr lang="it-IT" altLang="it-IT">
                <a:solidFill>
                  <a:srgbClr val="000066"/>
                </a:solidFill>
                <a:latin typeface="Comic Sans MS" pitchFamily="66" charset="0"/>
              </a:rPr>
              <a:t> -  visite mediche periodiche.</a:t>
            </a:r>
          </a:p>
        </p:txBody>
      </p:sp>
      <p:sp>
        <p:nvSpPr>
          <p:cNvPr id="39941" name="Text Box 3"/>
          <p:cNvSpPr txBox="1">
            <a:spLocks noChangeArrowheads="1"/>
          </p:cNvSpPr>
          <p:nvPr/>
        </p:nvSpPr>
        <p:spPr bwMode="auto">
          <a:xfrm>
            <a:off x="2743200" y="407988"/>
            <a:ext cx="33162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VISITE MEDICHE</a:t>
            </a:r>
          </a:p>
        </p:txBody>
      </p:sp>
    </p:spTree>
    <p:extLst>
      <p:ext uri="{BB962C8B-B14F-4D97-AF65-F5344CB8AC3E}">
        <p14:creationId xmlns:p14="http://schemas.microsoft.com/office/powerpoint/2010/main" val="18794830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285F5C2-3812-4055-B84D-18AFF85C2061}" type="slidenum">
              <a:rPr lang="it-IT" altLang="it-IT" sz="1400"/>
              <a:pPr/>
              <a:t>39</a:t>
            </a:fld>
            <a:endParaRPr lang="it-IT" altLang="it-IT" sz="1400"/>
          </a:p>
        </p:txBody>
      </p:sp>
      <p:sp>
        <p:nvSpPr>
          <p:cNvPr id="40964" name="Text Box 2"/>
          <p:cNvSpPr txBox="1">
            <a:spLocks noChangeArrowheads="1"/>
          </p:cNvSpPr>
          <p:nvPr/>
        </p:nvSpPr>
        <p:spPr bwMode="auto">
          <a:xfrm>
            <a:off x="457200" y="1143000"/>
            <a:ext cx="84582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 Visite mediche preventive</a:t>
            </a:r>
          </a:p>
          <a:p>
            <a:endParaRPr lang="it-IT" altLang="it-IT">
              <a:solidFill>
                <a:srgbClr val="000066"/>
              </a:solidFill>
              <a:latin typeface="Comic Sans MS" pitchFamily="66" charset="0"/>
            </a:endParaRPr>
          </a:p>
          <a:p>
            <a:pPr lvl="1"/>
            <a:r>
              <a:rPr lang="it-IT" altLang="it-IT">
                <a:solidFill>
                  <a:srgbClr val="000066"/>
                </a:solidFill>
                <a:latin typeface="Comic Sans MS" pitchFamily="66" charset="0"/>
              </a:rPr>
              <a:t> I lavoratori che dovranno operare in modo continuativo al Video, sono sottoposti ad una visita medica volta al controllo:</a:t>
            </a:r>
          </a:p>
          <a:p>
            <a:endParaRPr lang="it-IT" altLang="it-IT">
              <a:solidFill>
                <a:srgbClr val="000066"/>
              </a:solidFill>
              <a:latin typeface="Comic Sans MS" pitchFamily="66" charset="0"/>
            </a:endParaRPr>
          </a:p>
          <a:p>
            <a:pPr lvl="1"/>
            <a:r>
              <a:rPr lang="it-IT" altLang="it-IT">
                <a:solidFill>
                  <a:srgbClr val="000066"/>
                </a:solidFill>
                <a:latin typeface="Comic Sans MS" pitchFamily="66" charset="0"/>
              </a:rPr>
              <a:t> -  dell'apparato visivo </a:t>
            </a:r>
          </a:p>
          <a:p>
            <a:pPr lvl="1"/>
            <a:r>
              <a:rPr lang="it-IT" altLang="it-IT">
                <a:solidFill>
                  <a:srgbClr val="000066"/>
                </a:solidFill>
                <a:latin typeface="Comic Sans MS" pitchFamily="66" charset="0"/>
              </a:rPr>
              <a:t>(esame degli occhi e della vista); </a:t>
            </a:r>
          </a:p>
          <a:p>
            <a:endParaRPr lang="it-IT" altLang="it-IT">
              <a:solidFill>
                <a:srgbClr val="000066"/>
              </a:solidFill>
              <a:latin typeface="Comic Sans MS" pitchFamily="66" charset="0"/>
            </a:endParaRPr>
          </a:p>
          <a:p>
            <a:pPr lvl="1"/>
            <a:r>
              <a:rPr lang="it-IT" altLang="it-IT">
                <a:solidFill>
                  <a:srgbClr val="000066"/>
                </a:solidFill>
                <a:latin typeface="Comic Sans MS" pitchFamily="66" charset="0"/>
              </a:rPr>
              <a:t> -  dell'apparato locomotore </a:t>
            </a:r>
          </a:p>
          <a:p>
            <a:pPr lvl="1"/>
            <a:r>
              <a:rPr lang="it-IT" altLang="it-IT">
                <a:solidFill>
                  <a:srgbClr val="000066"/>
                </a:solidFill>
                <a:latin typeface="Comic Sans MS" pitchFamily="66" charset="0"/>
              </a:rPr>
              <a:t>(in particolare esame del rachide </a:t>
            </a:r>
          </a:p>
          <a:p>
            <a:pPr lvl="1"/>
            <a:r>
              <a:rPr lang="it-IT" altLang="it-IT">
                <a:solidFill>
                  <a:srgbClr val="000066"/>
                </a:solidFill>
                <a:latin typeface="Comic Sans MS" pitchFamily="66" charset="0"/>
              </a:rPr>
              <a:t>e degli arti superiori).</a:t>
            </a:r>
          </a:p>
        </p:txBody>
      </p:sp>
      <p:sp>
        <p:nvSpPr>
          <p:cNvPr id="40965" name="Text Box 3"/>
          <p:cNvSpPr txBox="1">
            <a:spLocks noChangeArrowheads="1"/>
          </p:cNvSpPr>
          <p:nvPr/>
        </p:nvSpPr>
        <p:spPr bwMode="auto">
          <a:xfrm>
            <a:off x="2743200" y="407988"/>
            <a:ext cx="33162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VISITE MEDICHE</a:t>
            </a:r>
          </a:p>
        </p:txBody>
      </p:sp>
      <p:graphicFrame>
        <p:nvGraphicFramePr>
          <p:cNvPr id="40966" name="Object 4"/>
          <p:cNvGraphicFramePr>
            <a:graphicFrameLocks noChangeAspect="1"/>
          </p:cNvGraphicFramePr>
          <p:nvPr/>
        </p:nvGraphicFramePr>
        <p:xfrm>
          <a:off x="6019800" y="2833688"/>
          <a:ext cx="2743200" cy="2484437"/>
        </p:xfrm>
        <a:graphic>
          <a:graphicData uri="http://schemas.openxmlformats.org/presentationml/2006/ole">
            <mc:AlternateContent xmlns:mc="http://schemas.openxmlformats.org/markup-compatibility/2006">
              <mc:Choice xmlns:v="urn:schemas-microsoft-com:vml" Requires="v">
                <p:oleObj spid="_x0000_s12295" name="Clip" r:id="rId3" imgW="1738274" imgH="1682496" progId="MS_ClipArt_Gallery.5">
                  <p:embed/>
                </p:oleObj>
              </mc:Choice>
              <mc:Fallback>
                <p:oleObj name="Clip" r:id="rId3" imgW="1738274" imgH="1682496" progId="MS_ClipArt_Gallery.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2833688"/>
                        <a:ext cx="2743200" cy="2484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23215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164A5C0-ABA3-4B1C-8B82-850AA2DEE316}" type="slidenum">
              <a:rPr lang="it-IT" altLang="it-IT" sz="1400"/>
              <a:pPr/>
              <a:t>4</a:t>
            </a:fld>
            <a:endParaRPr lang="it-IT" altLang="it-IT" sz="1400"/>
          </a:p>
        </p:txBody>
      </p:sp>
      <p:sp>
        <p:nvSpPr>
          <p:cNvPr id="5125" name="Rectangle 2"/>
          <p:cNvSpPr>
            <a:spLocks noGrp="1" noChangeArrowheads="1"/>
          </p:cNvSpPr>
          <p:nvPr>
            <p:ph type="title"/>
          </p:nvPr>
        </p:nvSpPr>
        <p:spPr>
          <a:xfrm>
            <a:off x="609600" y="457200"/>
            <a:ext cx="7924800" cy="990600"/>
          </a:xfrm>
        </p:spPr>
        <p:txBody>
          <a:bodyPr/>
          <a:lstStyle/>
          <a:p>
            <a:pPr algn="l"/>
            <a:r>
              <a:rPr lang="it-IT" altLang="it-IT" sz="2400" smtClean="0">
                <a:solidFill>
                  <a:srgbClr val="000066"/>
                </a:solidFill>
                <a:latin typeface="Comic Sans MS" pitchFamily="66" charset="0"/>
              </a:rPr>
              <a:t>La </a:t>
            </a:r>
            <a:r>
              <a:rPr lang="it-IT" altLang="it-IT" sz="2400" smtClean="0">
                <a:solidFill>
                  <a:srgbClr val="FF0000"/>
                </a:solidFill>
                <a:latin typeface="Comic Sans MS" pitchFamily="66" charset="0"/>
              </a:rPr>
              <a:t>gestione della sicurezza al videoterminale</a:t>
            </a:r>
            <a:r>
              <a:rPr lang="it-IT" altLang="it-IT" sz="2400" smtClean="0">
                <a:solidFill>
                  <a:srgbClr val="000066"/>
                </a:solidFill>
                <a:latin typeface="Comic Sans MS" pitchFamily="66" charset="0"/>
              </a:rPr>
              <a:t> si articola nei seguenti momenti:</a:t>
            </a:r>
          </a:p>
        </p:txBody>
      </p:sp>
      <p:sp>
        <p:nvSpPr>
          <p:cNvPr id="5126" name="Rectangle 3"/>
          <p:cNvSpPr>
            <a:spLocks noGrp="1" noChangeArrowheads="1"/>
          </p:cNvSpPr>
          <p:nvPr>
            <p:ph type="body" idx="1"/>
          </p:nvPr>
        </p:nvSpPr>
        <p:spPr>
          <a:xfrm>
            <a:off x="395536" y="1484784"/>
            <a:ext cx="8153400" cy="4493096"/>
          </a:xfrm>
        </p:spPr>
        <p:txBody>
          <a:bodyPr/>
          <a:lstStyle/>
          <a:p>
            <a:pPr marL="0" indent="0">
              <a:buFontTx/>
              <a:buNone/>
            </a:pPr>
            <a:r>
              <a:rPr lang="it-IT" altLang="it-IT" sz="2400" dirty="0" smtClean="0">
                <a:solidFill>
                  <a:srgbClr val="000066"/>
                </a:solidFill>
                <a:latin typeface="Comic Sans MS" pitchFamily="66" charset="0"/>
              </a:rPr>
              <a:t>1. intervento sull'ambiente, le attrezzature, gli arredi</a:t>
            </a:r>
          </a:p>
          <a:p>
            <a:pPr marL="0" indent="0">
              <a:buFontTx/>
              <a:buNone/>
            </a:pPr>
            <a:r>
              <a:rPr lang="it-IT" altLang="it-IT" sz="2400" dirty="0" smtClean="0">
                <a:solidFill>
                  <a:srgbClr val="000066"/>
                </a:solidFill>
                <a:latin typeface="Comic Sans MS" pitchFamily="66" charset="0"/>
              </a:rPr>
              <a:t> </a:t>
            </a:r>
          </a:p>
          <a:p>
            <a:pPr marL="0" indent="0">
              <a:buFontTx/>
              <a:buNone/>
            </a:pPr>
            <a:r>
              <a:rPr lang="it-IT" altLang="it-IT" sz="2400" dirty="0" smtClean="0">
                <a:solidFill>
                  <a:srgbClr val="000066"/>
                </a:solidFill>
                <a:latin typeface="Comic Sans MS" pitchFamily="66" charset="0"/>
              </a:rPr>
              <a:t>2. adeguamenti organizzativi, ossia l'articolazione dei tempi di lavoro e di riposo</a:t>
            </a:r>
          </a:p>
          <a:p>
            <a:pPr marL="0" indent="0">
              <a:buFontTx/>
              <a:buNone/>
            </a:pPr>
            <a:endParaRPr lang="it-IT" altLang="it-IT" sz="2400" dirty="0" smtClean="0">
              <a:solidFill>
                <a:srgbClr val="000066"/>
              </a:solidFill>
              <a:latin typeface="Comic Sans MS" pitchFamily="66" charset="0"/>
            </a:endParaRPr>
          </a:p>
          <a:p>
            <a:pPr marL="0" indent="0">
              <a:buFontTx/>
              <a:buNone/>
            </a:pPr>
            <a:r>
              <a:rPr lang="it-IT" altLang="it-IT" sz="2400" dirty="0" smtClean="0">
                <a:solidFill>
                  <a:srgbClr val="000066"/>
                </a:solidFill>
                <a:latin typeface="Comic Sans MS" pitchFamily="66" charset="0"/>
              </a:rPr>
              <a:t>3. informazione e formazione</a:t>
            </a:r>
          </a:p>
          <a:p>
            <a:pPr marL="0" indent="0">
              <a:buFontTx/>
              <a:buNone/>
            </a:pPr>
            <a:r>
              <a:rPr lang="it-IT" altLang="it-IT" sz="2400" dirty="0" smtClean="0">
                <a:solidFill>
                  <a:srgbClr val="000066"/>
                </a:solidFill>
                <a:latin typeface="Comic Sans MS" pitchFamily="66" charset="0"/>
              </a:rPr>
              <a:t>    del personale</a:t>
            </a:r>
          </a:p>
          <a:p>
            <a:pPr marL="0" indent="0">
              <a:buFontTx/>
              <a:buNone/>
            </a:pPr>
            <a:endParaRPr lang="it-IT" altLang="it-IT" sz="2400" dirty="0" smtClean="0">
              <a:solidFill>
                <a:srgbClr val="000066"/>
              </a:solidFill>
              <a:latin typeface="Comic Sans MS" pitchFamily="66" charset="0"/>
            </a:endParaRPr>
          </a:p>
          <a:p>
            <a:pPr marL="0" indent="0">
              <a:buFontTx/>
              <a:buNone/>
            </a:pPr>
            <a:r>
              <a:rPr lang="it-IT" altLang="it-IT" sz="2400" dirty="0" smtClean="0">
                <a:solidFill>
                  <a:srgbClr val="000066"/>
                </a:solidFill>
                <a:latin typeface="Comic Sans MS" pitchFamily="66" charset="0"/>
              </a:rPr>
              <a:t>4. sorveglianza sanitaria</a:t>
            </a:r>
            <a:endParaRPr lang="it-IT" altLang="it-IT" sz="2000" dirty="0" smtClean="0"/>
          </a:p>
        </p:txBody>
      </p:sp>
      <p:pic>
        <p:nvPicPr>
          <p:cNvPr id="5128" name="Picture 8" descr="C:\Users\Amministratore\Documents\Diversi casa\Scuola casa\Sicurezza CtDl\sicurezza 2012\formazione sicurezza 2012\postura carichi pesanti materiali 2012\postura base 2012\immagini computer\docenti.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2957740"/>
            <a:ext cx="2788146" cy="3147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01045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DC5A0F9-186F-428B-87E0-29329E38A044}" type="slidenum">
              <a:rPr lang="it-IT" altLang="it-IT" sz="1400"/>
              <a:pPr/>
              <a:t>40</a:t>
            </a:fld>
            <a:endParaRPr lang="it-IT" altLang="it-IT" sz="1400"/>
          </a:p>
        </p:txBody>
      </p:sp>
      <p:sp>
        <p:nvSpPr>
          <p:cNvPr id="41988" name="Text Box 2"/>
          <p:cNvSpPr txBox="1">
            <a:spLocks noChangeArrowheads="1"/>
          </p:cNvSpPr>
          <p:nvPr/>
        </p:nvSpPr>
        <p:spPr bwMode="auto">
          <a:xfrm>
            <a:off x="228600" y="923925"/>
            <a:ext cx="86106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 Visite mediche periodiche</a:t>
            </a:r>
          </a:p>
          <a:p>
            <a:endParaRPr lang="it-IT" altLang="it-IT">
              <a:solidFill>
                <a:srgbClr val="000066"/>
              </a:solidFill>
              <a:latin typeface="Comic Sans MS" pitchFamily="66" charset="0"/>
            </a:endParaRPr>
          </a:p>
          <a:p>
            <a:pPr lvl="1"/>
            <a:r>
              <a:rPr lang="it-IT" altLang="it-IT">
                <a:solidFill>
                  <a:srgbClr val="000066"/>
                </a:solidFill>
                <a:latin typeface="Comic Sans MS" pitchFamily="66" charset="0"/>
              </a:rPr>
              <a:t> II Medico Competente può richiedere ulteriori accertamenti specialistici. Al termine degli accertamenti il medico deve rilasciare una attestazione sulla idoneità del lavoratore e dare eventuali prescrizioni a soggetti che risultano avere un "idoneità limitata".</a:t>
            </a:r>
          </a:p>
          <a:p>
            <a:endParaRPr lang="it-IT" altLang="it-IT">
              <a:solidFill>
                <a:srgbClr val="000066"/>
              </a:solidFill>
              <a:latin typeface="Comic Sans MS" pitchFamily="66" charset="0"/>
            </a:endParaRPr>
          </a:p>
          <a:p>
            <a:pPr lvl="1"/>
            <a:r>
              <a:rPr lang="it-IT" altLang="it-IT">
                <a:solidFill>
                  <a:srgbClr val="000066"/>
                </a:solidFill>
                <a:latin typeface="Comic Sans MS" pitchFamily="66" charset="0"/>
              </a:rPr>
              <a:t> I lavoratori classificati come "idonei con prescrizioni" ed i lavoratori che abbiano compiuto il 50 anni sono sottoposti a visita di controllo con periodicità almeno biennale. </a:t>
            </a:r>
          </a:p>
          <a:p>
            <a:r>
              <a:rPr lang="it-IT" altLang="it-IT">
                <a:solidFill>
                  <a:srgbClr val="000066"/>
                </a:solidFill>
                <a:latin typeface="Comic Sans MS" pitchFamily="66" charset="0"/>
              </a:rPr>
              <a:t>                </a:t>
            </a:r>
          </a:p>
        </p:txBody>
      </p:sp>
      <p:sp>
        <p:nvSpPr>
          <p:cNvPr id="41989" name="Text Box 3"/>
          <p:cNvSpPr txBox="1">
            <a:spLocks noChangeArrowheads="1"/>
          </p:cNvSpPr>
          <p:nvPr/>
        </p:nvSpPr>
        <p:spPr bwMode="auto">
          <a:xfrm>
            <a:off x="2819400" y="331788"/>
            <a:ext cx="33162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VISITE MEDICHE</a:t>
            </a:r>
          </a:p>
        </p:txBody>
      </p:sp>
    </p:spTree>
    <p:extLst>
      <p:ext uri="{BB962C8B-B14F-4D97-AF65-F5344CB8AC3E}">
        <p14:creationId xmlns:p14="http://schemas.microsoft.com/office/powerpoint/2010/main" val="14246052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15F45F7-0F43-4677-98FC-0AC31BBEEF31}" type="slidenum">
              <a:rPr lang="it-IT" altLang="it-IT" sz="1400"/>
              <a:pPr/>
              <a:t>41</a:t>
            </a:fld>
            <a:endParaRPr lang="it-IT" altLang="it-IT" sz="1400"/>
          </a:p>
        </p:txBody>
      </p:sp>
      <p:sp>
        <p:nvSpPr>
          <p:cNvPr id="43012" name="Text Box 2"/>
          <p:cNvSpPr txBox="1">
            <a:spLocks noChangeArrowheads="1"/>
          </p:cNvSpPr>
          <p:nvPr/>
        </p:nvSpPr>
        <p:spPr bwMode="auto">
          <a:xfrm>
            <a:off x="304800" y="1219200"/>
            <a:ext cx="85344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 Visite mediche periodiche</a:t>
            </a:r>
          </a:p>
          <a:p>
            <a:endParaRPr lang="it-IT" altLang="it-IT">
              <a:solidFill>
                <a:srgbClr val="000066"/>
              </a:solidFill>
              <a:latin typeface="Comic Sans MS" pitchFamily="66" charset="0"/>
            </a:endParaRPr>
          </a:p>
          <a:p>
            <a:pPr lvl="1"/>
            <a:r>
              <a:rPr lang="it-IT" altLang="it-IT">
                <a:solidFill>
                  <a:srgbClr val="000066"/>
                </a:solidFill>
                <a:latin typeface="Comic Sans MS" pitchFamily="66" charset="0"/>
              </a:rPr>
              <a:t>Ogni lavoratore, se sospetta una sopravvenuta alterazione della funzione visiva, può richiedere al Medico Competente di essere sottoposto controlli.</a:t>
            </a:r>
          </a:p>
          <a:p>
            <a:endParaRPr lang="it-IT" altLang="it-IT">
              <a:solidFill>
                <a:srgbClr val="000066"/>
              </a:solidFill>
              <a:latin typeface="Comic Sans MS" pitchFamily="66" charset="0"/>
            </a:endParaRPr>
          </a:p>
          <a:p>
            <a:pPr lvl="1"/>
            <a:r>
              <a:rPr lang="it-IT" altLang="it-IT">
                <a:solidFill>
                  <a:srgbClr val="000066"/>
                </a:solidFill>
                <a:latin typeface="Comic Sans MS" pitchFamily="66" charset="0"/>
              </a:rPr>
              <a:t> La spesa per gli accertamenti</a:t>
            </a:r>
          </a:p>
          <a:p>
            <a:pPr lvl="1"/>
            <a:r>
              <a:rPr lang="it-IT" altLang="it-IT">
                <a:solidFill>
                  <a:srgbClr val="000066"/>
                </a:solidFill>
                <a:latin typeface="Comic Sans MS" pitchFamily="66" charset="0"/>
              </a:rPr>
              <a:t> sanitari e per la dotazione di </a:t>
            </a:r>
          </a:p>
          <a:p>
            <a:pPr lvl="1"/>
            <a:r>
              <a:rPr lang="it-IT" altLang="it-IT">
                <a:solidFill>
                  <a:srgbClr val="000066"/>
                </a:solidFill>
                <a:latin typeface="Comic Sans MS" pitchFamily="66" charset="0"/>
              </a:rPr>
              <a:t>dispositivi speciali di correzione</a:t>
            </a:r>
          </a:p>
          <a:p>
            <a:pPr lvl="1"/>
            <a:r>
              <a:rPr lang="it-IT" altLang="it-IT">
                <a:solidFill>
                  <a:srgbClr val="000066"/>
                </a:solidFill>
                <a:latin typeface="Comic Sans MS" pitchFamily="66" charset="0"/>
              </a:rPr>
              <a:t>in funzione dell'attività svolta </a:t>
            </a:r>
          </a:p>
          <a:p>
            <a:pPr lvl="1"/>
            <a:r>
              <a:rPr lang="it-IT" altLang="it-IT">
                <a:solidFill>
                  <a:srgbClr val="000066"/>
                </a:solidFill>
                <a:latin typeface="Comic Sans MS" pitchFamily="66" charset="0"/>
              </a:rPr>
              <a:t>è a carico del datore di lavoro.</a:t>
            </a:r>
          </a:p>
          <a:p>
            <a:endParaRPr lang="it-IT" altLang="it-IT">
              <a:solidFill>
                <a:srgbClr val="000066"/>
              </a:solidFill>
              <a:latin typeface="Comic Sans MS" pitchFamily="66" charset="0"/>
            </a:endParaRPr>
          </a:p>
        </p:txBody>
      </p:sp>
      <p:sp>
        <p:nvSpPr>
          <p:cNvPr id="43013" name="Text Box 3"/>
          <p:cNvSpPr txBox="1">
            <a:spLocks noChangeArrowheads="1"/>
          </p:cNvSpPr>
          <p:nvPr/>
        </p:nvSpPr>
        <p:spPr bwMode="auto">
          <a:xfrm>
            <a:off x="2743200" y="407988"/>
            <a:ext cx="33162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VISITE MEDICHE</a:t>
            </a:r>
          </a:p>
        </p:txBody>
      </p:sp>
      <p:graphicFrame>
        <p:nvGraphicFramePr>
          <p:cNvPr id="43014" name="Object 5"/>
          <p:cNvGraphicFramePr>
            <a:graphicFrameLocks noChangeAspect="1"/>
          </p:cNvGraphicFramePr>
          <p:nvPr/>
        </p:nvGraphicFramePr>
        <p:xfrm>
          <a:off x="5867400" y="3429000"/>
          <a:ext cx="2025650" cy="2286000"/>
        </p:xfrm>
        <a:graphic>
          <a:graphicData uri="http://schemas.openxmlformats.org/presentationml/2006/ole">
            <mc:AlternateContent xmlns:mc="http://schemas.openxmlformats.org/markup-compatibility/2006">
              <mc:Choice xmlns:v="urn:schemas-microsoft-com:vml" Requires="v">
                <p:oleObj spid="_x0000_s10247" name="Clip" r:id="rId3" imgW="357868" imgH="403553" progId="MS_ClipArt_Gallery.5">
                  <p:embed/>
                </p:oleObj>
              </mc:Choice>
              <mc:Fallback>
                <p:oleObj name="Clip" r:id="rId3" imgW="357868" imgH="403553" progId="MS_ClipArt_Gallery.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3429000"/>
                        <a:ext cx="2025650" cy="228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2422275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AA69FE9-4599-441D-B8DC-D154DA611102}" type="slidenum">
              <a:rPr lang="it-IT" altLang="it-IT" sz="1400"/>
              <a:pPr/>
              <a:t>42</a:t>
            </a:fld>
            <a:endParaRPr lang="it-IT" altLang="it-IT" sz="1400"/>
          </a:p>
        </p:txBody>
      </p:sp>
      <p:sp>
        <p:nvSpPr>
          <p:cNvPr id="44036" name="Text Box 2"/>
          <p:cNvSpPr txBox="1">
            <a:spLocks noChangeArrowheads="1"/>
          </p:cNvSpPr>
          <p:nvPr/>
        </p:nvSpPr>
        <p:spPr bwMode="auto">
          <a:xfrm>
            <a:off x="304800" y="1143000"/>
            <a:ext cx="8534400"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  II lavoratore addetto in modo </a:t>
            </a:r>
          </a:p>
          <a:p>
            <a:r>
              <a:rPr lang="it-IT" altLang="it-IT">
                <a:solidFill>
                  <a:srgbClr val="000066"/>
                </a:solidFill>
                <a:latin typeface="Comic Sans MS" pitchFamily="66" charset="0"/>
              </a:rPr>
              <a:t>continuativo ai videoterminali ha </a:t>
            </a:r>
          </a:p>
          <a:p>
            <a:r>
              <a:rPr lang="it-IT" altLang="it-IT">
                <a:solidFill>
                  <a:srgbClr val="000066"/>
                </a:solidFill>
                <a:latin typeface="Comic Sans MS" pitchFamily="66" charset="0"/>
              </a:rPr>
              <a:t>diritto ad una interruzione della </a:t>
            </a:r>
          </a:p>
          <a:p>
            <a:r>
              <a:rPr lang="it-IT" altLang="it-IT">
                <a:solidFill>
                  <a:srgbClr val="000066"/>
                </a:solidFill>
                <a:latin typeface="Comic Sans MS" pitchFamily="66" charset="0"/>
              </a:rPr>
              <a:t>sua attività mediante pause ovvero</a:t>
            </a:r>
          </a:p>
          <a:p>
            <a:r>
              <a:rPr lang="it-IT" altLang="it-IT">
                <a:solidFill>
                  <a:srgbClr val="000066"/>
                </a:solidFill>
                <a:latin typeface="Comic Sans MS" pitchFamily="66" charset="0"/>
              </a:rPr>
              <a:t>cambiamento di attività. </a:t>
            </a:r>
          </a:p>
          <a:p>
            <a:r>
              <a:rPr lang="it-IT" altLang="it-IT">
                <a:solidFill>
                  <a:srgbClr val="000066"/>
                </a:solidFill>
                <a:latin typeface="Comic Sans MS" pitchFamily="66" charset="0"/>
              </a:rPr>
              <a:t>Viene stabilito un tempo minimo, ossia una pausa di quindici minuti ogni 2 ore. Condizioni migliorative potranno essere stabilite dalla contrattazione collettiva, anche aziendale.</a:t>
            </a:r>
          </a:p>
          <a:p>
            <a:r>
              <a:rPr lang="it-IT" altLang="it-IT">
                <a:solidFill>
                  <a:srgbClr val="000066"/>
                </a:solidFill>
                <a:latin typeface="Comic Sans MS" pitchFamily="66" charset="0"/>
              </a:rPr>
              <a:t> Per alcuni soggetti con problemi il Medico Competente potrà dare prescrizioni aggiuntive sulle modalità e sulla durata delle interruzioni. </a:t>
            </a:r>
          </a:p>
          <a:p>
            <a:r>
              <a:rPr lang="it-IT" altLang="it-IT">
                <a:solidFill>
                  <a:srgbClr val="000066"/>
                </a:solidFill>
                <a:latin typeface="Comic Sans MS" pitchFamily="66" charset="0"/>
              </a:rPr>
              <a:t>Di seguito viene fatta una proposta per usare alcuni momenti delle pause in modo "intelligente":</a:t>
            </a:r>
          </a:p>
        </p:txBody>
      </p:sp>
      <p:sp>
        <p:nvSpPr>
          <p:cNvPr id="44037" name="Text Box 3"/>
          <p:cNvSpPr txBox="1">
            <a:spLocks noChangeArrowheads="1"/>
          </p:cNvSpPr>
          <p:nvPr/>
        </p:nvSpPr>
        <p:spPr bwMode="auto">
          <a:xfrm>
            <a:off x="2438400" y="381000"/>
            <a:ext cx="18843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LE PAUSE</a:t>
            </a:r>
          </a:p>
        </p:txBody>
      </p:sp>
      <p:graphicFrame>
        <p:nvGraphicFramePr>
          <p:cNvPr id="44038" name="Object 4"/>
          <p:cNvGraphicFramePr>
            <a:graphicFrameLocks noChangeAspect="1"/>
          </p:cNvGraphicFramePr>
          <p:nvPr/>
        </p:nvGraphicFramePr>
        <p:xfrm>
          <a:off x="5410200" y="533400"/>
          <a:ext cx="2895600" cy="2428875"/>
        </p:xfrm>
        <a:graphic>
          <a:graphicData uri="http://schemas.openxmlformats.org/presentationml/2006/ole">
            <mc:AlternateContent xmlns:mc="http://schemas.openxmlformats.org/markup-compatibility/2006">
              <mc:Choice xmlns:v="urn:schemas-microsoft-com:vml" Requires="v">
                <p:oleObj spid="_x0000_s9223" name="Clip" r:id="rId3" imgW="4134416" imgH="3468986" progId="MS_ClipArt_Gallery.5">
                  <p:embed/>
                </p:oleObj>
              </mc:Choice>
              <mc:Fallback>
                <p:oleObj name="Clip" r:id="rId3" imgW="4134416" imgH="3468986" progId="MS_ClipArt_Gallery.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533400"/>
                        <a:ext cx="2895600" cy="2428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1426463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D8CDEDE-2704-4C45-A06D-11816A8DE4C1}" type="slidenum">
              <a:rPr lang="it-IT" altLang="it-IT" sz="1400"/>
              <a:pPr/>
              <a:t>43</a:t>
            </a:fld>
            <a:endParaRPr lang="it-IT" altLang="it-IT" sz="1400"/>
          </a:p>
        </p:txBody>
      </p:sp>
      <p:sp>
        <p:nvSpPr>
          <p:cNvPr id="45060" name="Text Box 2"/>
          <p:cNvSpPr txBox="1">
            <a:spLocks noChangeArrowheads="1"/>
          </p:cNvSpPr>
          <p:nvPr/>
        </p:nvSpPr>
        <p:spPr bwMode="auto">
          <a:xfrm>
            <a:off x="533400" y="1828800"/>
            <a:ext cx="83820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se uno dei problemi indotti </a:t>
            </a:r>
          </a:p>
          <a:p>
            <a:r>
              <a:rPr lang="it-IT" altLang="it-IT">
                <a:solidFill>
                  <a:srgbClr val="000066"/>
                </a:solidFill>
                <a:latin typeface="Comic Sans MS" pitchFamily="66" charset="0"/>
              </a:rPr>
              <a:t>dal lavoro continuativo al </a:t>
            </a:r>
          </a:p>
          <a:p>
            <a:r>
              <a:rPr lang="it-IT" altLang="it-IT">
                <a:solidFill>
                  <a:srgbClr val="000066"/>
                </a:solidFill>
                <a:latin typeface="Comic Sans MS" pitchFamily="66" charset="0"/>
              </a:rPr>
              <a:t>Videoterminale è</a:t>
            </a:r>
          </a:p>
          <a:p>
            <a:r>
              <a:rPr lang="it-IT" altLang="it-IT">
                <a:solidFill>
                  <a:srgbClr val="000066"/>
                </a:solidFill>
                <a:latin typeface="Comic Sans MS" pitchFamily="66" charset="0"/>
              </a:rPr>
              <a:t>rappresentato dai disturbi</a:t>
            </a:r>
          </a:p>
          <a:p>
            <a:r>
              <a:rPr lang="it-IT" altLang="it-IT">
                <a:solidFill>
                  <a:srgbClr val="000066"/>
                </a:solidFill>
                <a:latin typeface="Comic Sans MS" pitchFamily="66" charset="0"/>
              </a:rPr>
              <a:t>alla colonna vertebrale,</a:t>
            </a:r>
          </a:p>
          <a:p>
            <a:r>
              <a:rPr lang="it-IT" altLang="it-IT">
                <a:solidFill>
                  <a:srgbClr val="000066"/>
                </a:solidFill>
                <a:latin typeface="Comic Sans MS" pitchFamily="66" charset="0"/>
              </a:rPr>
              <a:t>alle spalle e alle braccia, </a:t>
            </a:r>
          </a:p>
          <a:p>
            <a:r>
              <a:rPr lang="it-IT" altLang="it-IT">
                <a:solidFill>
                  <a:srgbClr val="000066"/>
                </a:solidFill>
                <a:latin typeface="Comic Sans MS" pitchFamily="66" charset="0"/>
              </a:rPr>
              <a:t>che possono essere prevenuti con adatti esercizi, perché non eseguirne alcuni durante le interruzioni? </a:t>
            </a:r>
          </a:p>
          <a:p>
            <a:endParaRPr lang="it-IT" altLang="it-IT">
              <a:solidFill>
                <a:srgbClr val="000066"/>
              </a:solidFill>
              <a:latin typeface="Comic Sans MS" pitchFamily="66" charset="0"/>
            </a:endParaRPr>
          </a:p>
          <a:p>
            <a:endParaRPr lang="it-IT" altLang="it-IT">
              <a:solidFill>
                <a:srgbClr val="000066"/>
              </a:solidFill>
              <a:latin typeface="Comic Sans MS" pitchFamily="66" charset="0"/>
            </a:endParaRPr>
          </a:p>
        </p:txBody>
      </p:sp>
      <p:sp>
        <p:nvSpPr>
          <p:cNvPr id="45061" name="Text Box 3"/>
          <p:cNvSpPr txBox="1">
            <a:spLocks noChangeArrowheads="1"/>
          </p:cNvSpPr>
          <p:nvPr/>
        </p:nvSpPr>
        <p:spPr bwMode="auto">
          <a:xfrm>
            <a:off x="1752600" y="609600"/>
            <a:ext cx="18843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LE PAUSE</a:t>
            </a:r>
          </a:p>
        </p:txBody>
      </p:sp>
      <p:pic>
        <p:nvPicPr>
          <p:cNvPr id="45062" name="Picture 4" descr="C:\WINDOWS\Desktop\MDiSanto\clipart mds\interfaccia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102870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40009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CA4CF15-01ED-4BBE-B45A-32477C6B9E03}" type="slidenum">
              <a:rPr lang="it-IT" altLang="it-IT" sz="1400"/>
              <a:pPr/>
              <a:t>44</a:t>
            </a:fld>
            <a:endParaRPr lang="it-IT" altLang="it-IT" sz="1400"/>
          </a:p>
        </p:txBody>
      </p:sp>
      <p:sp>
        <p:nvSpPr>
          <p:cNvPr id="46084" name="Text Box 2"/>
          <p:cNvSpPr txBox="1">
            <a:spLocks noChangeArrowheads="1"/>
          </p:cNvSpPr>
          <p:nvPr/>
        </p:nvSpPr>
        <p:spPr bwMode="auto">
          <a:xfrm>
            <a:off x="685800" y="1295400"/>
            <a:ext cx="76962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Non si tratta di trasformare le pause in un nuovo lavoro, né di sottoporsi ad altri compiti obbligatori. </a:t>
            </a:r>
          </a:p>
          <a:p>
            <a:r>
              <a:rPr lang="it-IT" altLang="it-IT">
                <a:solidFill>
                  <a:srgbClr val="000066"/>
                </a:solidFill>
                <a:latin typeface="Comic Sans MS" pitchFamily="66" charset="0"/>
              </a:rPr>
              <a:t>Si tratta semplicemente, di offrire una guida a chi desidera impiegare alcuni minuti della pausa, in modo attivo, per la propria salute. Abbiamo chiesto ad un gruppo di esperti di selezionare alcuni esercizi che possano essere svolti sul posto di lavoro, tenendo conto quindi dei limiti posti dagli arredi, dal contesto, dal "decoro". La loro proposta è un'utile guida.</a:t>
            </a:r>
          </a:p>
          <a:p>
            <a:endParaRPr lang="it-IT" altLang="it-IT">
              <a:solidFill>
                <a:srgbClr val="000066"/>
              </a:solidFill>
              <a:latin typeface="Comic Sans MS" pitchFamily="66" charset="0"/>
            </a:endParaRPr>
          </a:p>
        </p:txBody>
      </p:sp>
      <p:sp>
        <p:nvSpPr>
          <p:cNvPr id="46085" name="Text Box 3"/>
          <p:cNvSpPr txBox="1">
            <a:spLocks noChangeArrowheads="1"/>
          </p:cNvSpPr>
          <p:nvPr/>
        </p:nvSpPr>
        <p:spPr bwMode="auto">
          <a:xfrm>
            <a:off x="3505200" y="331788"/>
            <a:ext cx="18843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LE PAUSE</a:t>
            </a:r>
          </a:p>
        </p:txBody>
      </p:sp>
    </p:spTree>
    <p:extLst>
      <p:ext uri="{BB962C8B-B14F-4D97-AF65-F5344CB8AC3E}">
        <p14:creationId xmlns:p14="http://schemas.microsoft.com/office/powerpoint/2010/main" val="32129992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A3EE811-D102-4370-9EA7-4C91AD62F27D}" type="slidenum">
              <a:rPr lang="it-IT" altLang="it-IT" sz="1400"/>
              <a:pPr/>
              <a:t>45</a:t>
            </a:fld>
            <a:endParaRPr lang="it-IT" altLang="it-IT" sz="1400"/>
          </a:p>
        </p:txBody>
      </p:sp>
      <p:sp>
        <p:nvSpPr>
          <p:cNvPr id="47108" name="Text Box 2"/>
          <p:cNvSpPr txBox="1">
            <a:spLocks noChangeArrowheads="1"/>
          </p:cNvSpPr>
          <p:nvPr/>
        </p:nvSpPr>
        <p:spPr bwMode="auto">
          <a:xfrm>
            <a:off x="609600" y="1143000"/>
            <a:ext cx="7994848"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itchFamily="18" charset="0"/>
              </a:defRPr>
            </a:lvl1pPr>
            <a:lvl2pPr>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dirty="0">
                <a:solidFill>
                  <a:srgbClr val="000066"/>
                </a:solidFill>
                <a:latin typeface="Comic Sans MS" pitchFamily="66" charset="0"/>
              </a:rPr>
              <a:t>PREMESSA</a:t>
            </a:r>
          </a:p>
          <a:p>
            <a:endParaRPr lang="it-IT" altLang="it-IT" dirty="0">
              <a:solidFill>
                <a:srgbClr val="000066"/>
              </a:solidFill>
              <a:latin typeface="Comic Sans MS" pitchFamily="66" charset="0"/>
            </a:endParaRPr>
          </a:p>
          <a:p>
            <a:pPr lvl="1"/>
            <a:r>
              <a:rPr lang="it-IT" altLang="it-IT" dirty="0">
                <a:solidFill>
                  <a:srgbClr val="000066"/>
                </a:solidFill>
                <a:latin typeface="Comic Sans MS" pitchFamily="66" charset="0"/>
              </a:rPr>
              <a:t>Gli esercizi proposti vanno</a:t>
            </a:r>
          </a:p>
          <a:p>
            <a:pPr lvl="1"/>
            <a:r>
              <a:rPr lang="it-IT" altLang="it-IT" dirty="0">
                <a:solidFill>
                  <a:srgbClr val="000066"/>
                </a:solidFill>
                <a:latin typeface="Comic Sans MS" pitchFamily="66" charset="0"/>
              </a:rPr>
              <a:t> eseguiti in condizioni di </a:t>
            </a:r>
          </a:p>
          <a:p>
            <a:pPr lvl="1"/>
            <a:r>
              <a:rPr lang="it-IT" altLang="it-IT" dirty="0">
                <a:solidFill>
                  <a:srgbClr val="000066"/>
                </a:solidFill>
                <a:latin typeface="Comic Sans MS" pitchFamily="66" charset="0"/>
              </a:rPr>
              <a:t>assenza di dolore nelle regioni </a:t>
            </a:r>
          </a:p>
          <a:p>
            <a:pPr lvl="1"/>
            <a:r>
              <a:rPr lang="it-IT" altLang="it-IT" dirty="0">
                <a:solidFill>
                  <a:srgbClr val="000066"/>
                </a:solidFill>
                <a:latin typeface="Comic Sans MS" pitchFamily="66" charset="0"/>
              </a:rPr>
              <a:t>interessate; </a:t>
            </a:r>
          </a:p>
          <a:p>
            <a:pPr lvl="1"/>
            <a:r>
              <a:rPr lang="it-IT" altLang="it-IT" dirty="0">
                <a:solidFill>
                  <a:srgbClr val="000066"/>
                </a:solidFill>
                <a:latin typeface="Comic Sans MS" pitchFamily="66" charset="0"/>
              </a:rPr>
              <a:t>se durante l'esecuzione ne </a:t>
            </a:r>
          </a:p>
          <a:p>
            <a:pPr lvl="1"/>
            <a:r>
              <a:rPr lang="it-IT" altLang="it-IT" dirty="0">
                <a:solidFill>
                  <a:srgbClr val="000066"/>
                </a:solidFill>
                <a:latin typeface="Comic Sans MS" pitchFamily="66" charset="0"/>
              </a:rPr>
              <a:t>dovesse comparire, si consiglia </a:t>
            </a:r>
          </a:p>
          <a:p>
            <a:pPr lvl="1"/>
            <a:r>
              <a:rPr lang="it-IT" altLang="it-IT" dirty="0">
                <a:solidFill>
                  <a:srgbClr val="000066"/>
                </a:solidFill>
                <a:latin typeface="Comic Sans MS" pitchFamily="66" charset="0"/>
              </a:rPr>
              <a:t>una valutazione medica. </a:t>
            </a:r>
          </a:p>
          <a:p>
            <a:endParaRPr lang="it-IT" altLang="it-IT" dirty="0">
              <a:solidFill>
                <a:srgbClr val="000066"/>
              </a:solidFill>
              <a:latin typeface="Comic Sans MS" pitchFamily="66" charset="0"/>
            </a:endParaRPr>
          </a:p>
          <a:p>
            <a:pPr lvl="1"/>
            <a:r>
              <a:rPr lang="it-IT" altLang="it-IT" dirty="0">
                <a:solidFill>
                  <a:srgbClr val="000066"/>
                </a:solidFill>
                <a:latin typeface="Comic Sans MS" pitchFamily="66" charset="0"/>
              </a:rPr>
              <a:t>Alcuni esercizi sono da fare da seduti, altri in piedi.</a:t>
            </a:r>
          </a:p>
          <a:p>
            <a:endParaRPr lang="it-IT" altLang="it-IT" dirty="0">
              <a:solidFill>
                <a:srgbClr val="000066"/>
              </a:solidFill>
              <a:latin typeface="Comic Sans MS" pitchFamily="66" charset="0"/>
            </a:endParaRPr>
          </a:p>
        </p:txBody>
      </p:sp>
      <p:sp>
        <p:nvSpPr>
          <p:cNvPr id="47109" name="Text Box 3"/>
          <p:cNvSpPr txBox="1">
            <a:spLocks noChangeArrowheads="1"/>
          </p:cNvSpPr>
          <p:nvPr/>
        </p:nvSpPr>
        <p:spPr bwMode="auto">
          <a:xfrm>
            <a:off x="3505200" y="331788"/>
            <a:ext cx="18843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LE PAUSE</a:t>
            </a:r>
          </a:p>
        </p:txBody>
      </p:sp>
      <p:pic>
        <p:nvPicPr>
          <p:cNvPr id="21507" name="Picture 3" descr="C:\Users\Amministratore\Documents\gym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48880"/>
            <a:ext cx="2171700" cy="1323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02520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F21DFF5-9B78-4687-96DD-131EA1E0C485}" type="slidenum">
              <a:rPr lang="it-IT" altLang="it-IT" sz="1400"/>
              <a:pPr/>
              <a:t>46</a:t>
            </a:fld>
            <a:endParaRPr lang="it-IT" altLang="it-IT" sz="1400"/>
          </a:p>
        </p:txBody>
      </p:sp>
      <p:sp>
        <p:nvSpPr>
          <p:cNvPr id="49156" name="Text Box 2"/>
          <p:cNvSpPr txBox="1">
            <a:spLocks noChangeArrowheads="1"/>
          </p:cNvSpPr>
          <p:nvPr/>
        </p:nvSpPr>
        <p:spPr bwMode="auto">
          <a:xfrm>
            <a:off x="609600" y="1066800"/>
            <a:ext cx="83058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STIRAMENTO DEI MUSCOLI DEL COLLO</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Esercizio n. 1</a:t>
            </a:r>
          </a:p>
          <a:p>
            <a:pPr lvl="1"/>
            <a:r>
              <a:rPr lang="it-IT" altLang="it-IT">
                <a:solidFill>
                  <a:srgbClr val="000066"/>
                </a:solidFill>
                <a:latin typeface="Comic Sans MS" pitchFamily="66" charset="0"/>
              </a:rPr>
              <a:t>Mettiti in questa posizione, intreccia le dita sulla testa e tira lentamente il capo in basso; compi alcuni atti respiratori, lasciando uscire a fondo l'aria. </a:t>
            </a:r>
          </a:p>
          <a:p>
            <a:pPr lvl="1"/>
            <a:r>
              <a:rPr lang="it-IT" altLang="it-IT">
                <a:solidFill>
                  <a:srgbClr val="000066"/>
                </a:solidFill>
                <a:latin typeface="Comic Sans MS" pitchFamily="66" charset="0"/>
              </a:rPr>
              <a:t>Ripeti più volte, fino a sentir calare la tensione dietro.              </a:t>
            </a:r>
          </a:p>
          <a:p>
            <a:r>
              <a:rPr lang="it-IT" altLang="it-IT">
                <a:solidFill>
                  <a:srgbClr val="000066"/>
                </a:solidFill>
                <a:latin typeface="Comic Sans MS" pitchFamily="66" charset="0"/>
              </a:rPr>
              <a:t>Esercizio n. 2</a:t>
            </a:r>
          </a:p>
          <a:p>
            <a:pPr lvl="1"/>
            <a:r>
              <a:rPr lang="it-IT" altLang="it-IT">
                <a:solidFill>
                  <a:srgbClr val="000066"/>
                </a:solidFill>
                <a:latin typeface="Comic Sans MS" pitchFamily="66" charset="0"/>
              </a:rPr>
              <a:t>Piega il collo da un lato continuando a guardare diritto davanti a te (non alzare la spalla). L'esercizio è più efficace se ti aiuti con la mano.</a:t>
            </a:r>
          </a:p>
          <a:p>
            <a:pPr lvl="1"/>
            <a:r>
              <a:rPr lang="it-IT" altLang="it-IT">
                <a:solidFill>
                  <a:srgbClr val="000066"/>
                </a:solidFill>
                <a:latin typeface="Comic Sans MS" pitchFamily="66" charset="0"/>
              </a:rPr>
              <a:t>Compi alcuni atti respiratori, rilasciando l'altra spalla.</a:t>
            </a:r>
          </a:p>
        </p:txBody>
      </p:sp>
      <p:sp>
        <p:nvSpPr>
          <p:cNvPr id="49157" name="Text Box 3"/>
          <p:cNvSpPr txBox="1">
            <a:spLocks noChangeArrowheads="1"/>
          </p:cNvSpPr>
          <p:nvPr/>
        </p:nvSpPr>
        <p:spPr bwMode="auto">
          <a:xfrm>
            <a:off x="3505200" y="331788"/>
            <a:ext cx="18843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LE PAUSE</a:t>
            </a:r>
          </a:p>
        </p:txBody>
      </p:sp>
    </p:spTree>
    <p:extLst>
      <p:ext uri="{BB962C8B-B14F-4D97-AF65-F5344CB8AC3E}">
        <p14:creationId xmlns:p14="http://schemas.microsoft.com/office/powerpoint/2010/main" val="12573344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5DB251F-67D7-41C5-A4E9-49E25A4006F7}" type="slidenum">
              <a:rPr lang="it-IT" altLang="it-IT" sz="1400"/>
              <a:pPr/>
              <a:t>47</a:t>
            </a:fld>
            <a:endParaRPr lang="it-IT" altLang="it-IT" sz="1400"/>
          </a:p>
        </p:txBody>
      </p:sp>
      <p:sp>
        <p:nvSpPr>
          <p:cNvPr id="50180" name="Text Box 2"/>
          <p:cNvSpPr txBox="1">
            <a:spLocks noChangeArrowheads="1"/>
          </p:cNvSpPr>
          <p:nvPr/>
        </p:nvSpPr>
        <p:spPr bwMode="auto">
          <a:xfrm>
            <a:off x="609600" y="1295400"/>
            <a:ext cx="83058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MOBILIZZAZIONE DEL COLLO</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Esercizio n. 3</a:t>
            </a:r>
          </a:p>
          <a:p>
            <a:pPr lvl="1"/>
            <a:r>
              <a:rPr lang="it-IT" altLang="it-IT">
                <a:solidFill>
                  <a:srgbClr val="000066"/>
                </a:solidFill>
                <a:latin typeface="Comic Sans MS" pitchFamily="66" charset="0"/>
              </a:rPr>
              <a:t>Ritrai il mento continuando a guardare diritto davanti a te; compi alcuni atti respiratori, poi ritorna nella posizione di partenza.</a:t>
            </a:r>
          </a:p>
          <a:p>
            <a:endParaRPr lang="it-IT" altLang="it-IT">
              <a:solidFill>
                <a:srgbClr val="000066"/>
              </a:solidFill>
              <a:latin typeface="Comic Sans MS" pitchFamily="66" charset="0"/>
            </a:endParaRPr>
          </a:p>
          <a:p>
            <a:pPr lvl="1"/>
            <a:r>
              <a:rPr lang="it-IT" altLang="it-IT">
                <a:solidFill>
                  <a:srgbClr val="000066"/>
                </a:solidFill>
                <a:latin typeface="Comic Sans MS" pitchFamily="66" charset="0"/>
              </a:rPr>
              <a:t>Ti puoi aiutare guidando il mento con la mano.</a:t>
            </a:r>
          </a:p>
          <a:p>
            <a:endParaRPr lang="it-IT" altLang="it-IT">
              <a:solidFill>
                <a:srgbClr val="000066"/>
              </a:solidFill>
              <a:latin typeface="Comic Sans MS" pitchFamily="66" charset="0"/>
            </a:endParaRPr>
          </a:p>
          <a:p>
            <a:endParaRPr lang="it-IT" altLang="it-IT">
              <a:solidFill>
                <a:srgbClr val="000066"/>
              </a:solidFill>
              <a:latin typeface="Comic Sans MS" pitchFamily="66" charset="0"/>
            </a:endParaRPr>
          </a:p>
        </p:txBody>
      </p:sp>
      <p:sp>
        <p:nvSpPr>
          <p:cNvPr id="50181" name="Text Box 3"/>
          <p:cNvSpPr txBox="1">
            <a:spLocks noChangeArrowheads="1"/>
          </p:cNvSpPr>
          <p:nvPr/>
        </p:nvSpPr>
        <p:spPr bwMode="auto">
          <a:xfrm>
            <a:off x="3505200" y="331788"/>
            <a:ext cx="18843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LE PAUSE</a:t>
            </a:r>
          </a:p>
        </p:txBody>
      </p:sp>
    </p:spTree>
    <p:extLst>
      <p:ext uri="{BB962C8B-B14F-4D97-AF65-F5344CB8AC3E}">
        <p14:creationId xmlns:p14="http://schemas.microsoft.com/office/powerpoint/2010/main" val="27160609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FFBFC74-742E-40A6-A657-C8795830DDB3}" type="slidenum">
              <a:rPr lang="it-IT" altLang="it-IT" sz="1400"/>
              <a:pPr/>
              <a:t>48</a:t>
            </a:fld>
            <a:endParaRPr lang="it-IT" altLang="it-IT" sz="1400"/>
          </a:p>
        </p:txBody>
      </p:sp>
      <p:sp>
        <p:nvSpPr>
          <p:cNvPr id="51204" name="Text Box 2"/>
          <p:cNvSpPr txBox="1">
            <a:spLocks noChangeArrowheads="1"/>
          </p:cNvSpPr>
          <p:nvPr/>
        </p:nvSpPr>
        <p:spPr bwMode="auto">
          <a:xfrm>
            <a:off x="457200" y="1143000"/>
            <a:ext cx="86868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MOBILIZZAZIONE DELLE SPALLE</a:t>
            </a: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Esercizio n.4</a:t>
            </a:r>
          </a:p>
          <a:p>
            <a:pPr lvl="1"/>
            <a:r>
              <a:rPr lang="it-IT" altLang="it-IT">
                <a:solidFill>
                  <a:srgbClr val="000066"/>
                </a:solidFill>
                <a:latin typeface="Comic Sans MS" pitchFamily="66" charset="0"/>
              </a:rPr>
              <a:t>Allarga le braccia e descrivi 10 piccoli cerchi con le mani, in entrambe le direzioni. Porta le braccia in alto e fai altri 10 piccoli cerchi, sempre in entrambe le direzioni.</a:t>
            </a:r>
          </a:p>
          <a:p>
            <a:r>
              <a:rPr lang="it-IT" altLang="it-IT">
                <a:solidFill>
                  <a:srgbClr val="000066"/>
                </a:solidFill>
                <a:latin typeface="Comic Sans MS" pitchFamily="66" charset="0"/>
              </a:rPr>
              <a:t>Esercizio n. 5</a:t>
            </a:r>
          </a:p>
          <a:p>
            <a:pPr lvl="1"/>
            <a:r>
              <a:rPr lang="it-IT" altLang="it-IT">
                <a:solidFill>
                  <a:srgbClr val="000066"/>
                </a:solidFill>
                <a:latin typeface="Comic Sans MS" pitchFamily="66" charset="0"/>
              </a:rPr>
              <a:t>Alzati in piedi, allarga un po' le gambe. Solleva le spalle, conta fino a 10, poi rilassale. Portale in basso, conta fino a 10, poi rilassale. Ripeti 5 volte.</a:t>
            </a:r>
          </a:p>
          <a:p>
            <a:r>
              <a:rPr lang="it-IT" altLang="it-IT">
                <a:solidFill>
                  <a:srgbClr val="000066"/>
                </a:solidFill>
                <a:latin typeface="Comic Sans MS" pitchFamily="66" charset="0"/>
              </a:rPr>
              <a:t>Esercizio n. 6</a:t>
            </a:r>
          </a:p>
          <a:p>
            <a:pPr lvl="1"/>
            <a:r>
              <a:rPr lang="it-IT" altLang="it-IT">
                <a:solidFill>
                  <a:srgbClr val="000066"/>
                </a:solidFill>
                <a:latin typeface="Comic Sans MS" pitchFamily="66" charset="0"/>
              </a:rPr>
              <a:t>Porta indietro le spalle, conta fino a 10 poi rilassale; portale in avanti, conta fino a 10, poi rilassale. Ripeti 5 volte.</a:t>
            </a:r>
          </a:p>
        </p:txBody>
      </p:sp>
      <p:sp>
        <p:nvSpPr>
          <p:cNvPr id="51205" name="Text Box 3"/>
          <p:cNvSpPr txBox="1">
            <a:spLocks noChangeArrowheads="1"/>
          </p:cNvSpPr>
          <p:nvPr/>
        </p:nvSpPr>
        <p:spPr bwMode="auto">
          <a:xfrm>
            <a:off x="3657600" y="255588"/>
            <a:ext cx="18843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LE PAUSE</a:t>
            </a:r>
          </a:p>
        </p:txBody>
      </p:sp>
    </p:spTree>
    <p:extLst>
      <p:ext uri="{BB962C8B-B14F-4D97-AF65-F5344CB8AC3E}">
        <p14:creationId xmlns:p14="http://schemas.microsoft.com/office/powerpoint/2010/main" val="12627131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D1D084D-1E2A-4597-B79E-7BE3AEBDEFE5}" type="slidenum">
              <a:rPr lang="it-IT" altLang="it-IT" sz="1400"/>
              <a:pPr/>
              <a:t>49</a:t>
            </a:fld>
            <a:endParaRPr lang="it-IT" altLang="it-IT" sz="1400"/>
          </a:p>
        </p:txBody>
      </p:sp>
      <p:sp>
        <p:nvSpPr>
          <p:cNvPr id="52228" name="Text Box 2"/>
          <p:cNvSpPr txBox="1">
            <a:spLocks noChangeArrowheads="1"/>
          </p:cNvSpPr>
          <p:nvPr/>
        </p:nvSpPr>
        <p:spPr bwMode="auto">
          <a:xfrm>
            <a:off x="533400" y="1219200"/>
            <a:ext cx="8305800" cy="3862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dirty="0">
                <a:solidFill>
                  <a:srgbClr val="000066"/>
                </a:solidFill>
                <a:latin typeface="Comic Sans MS" pitchFamily="66" charset="0"/>
              </a:rPr>
              <a:t> CONCLUSIONE</a:t>
            </a:r>
          </a:p>
          <a:p>
            <a:endParaRPr lang="it-IT" altLang="it-IT" dirty="0">
              <a:solidFill>
                <a:srgbClr val="000066"/>
              </a:solidFill>
              <a:latin typeface="Comic Sans MS" pitchFamily="66" charset="0"/>
            </a:endParaRPr>
          </a:p>
          <a:p>
            <a:pPr lvl="1">
              <a:spcAft>
                <a:spcPts val="600"/>
              </a:spcAft>
            </a:pPr>
            <a:r>
              <a:rPr lang="it-IT" altLang="it-IT" dirty="0" smtClean="0">
                <a:solidFill>
                  <a:srgbClr val="000066"/>
                </a:solidFill>
                <a:latin typeface="Comic Sans MS" pitchFamily="66" charset="0"/>
              </a:rPr>
              <a:t>Si </a:t>
            </a:r>
            <a:r>
              <a:rPr lang="it-IT" altLang="it-IT" dirty="0">
                <a:solidFill>
                  <a:srgbClr val="000066"/>
                </a:solidFill>
                <a:latin typeface="Comic Sans MS" pitchFamily="66" charset="0"/>
              </a:rPr>
              <a:t>provi, almeno per una volta, ad eseguire tutti gli esercizi, nell'ordine e secondo le modalità proposte, poi si potrà fare una scelta personale, a seconda del beneficio che se ne ricaverà e del tempo che si avrà a disposizione.</a:t>
            </a:r>
          </a:p>
          <a:p>
            <a:pPr lvl="1"/>
            <a:r>
              <a:rPr lang="it-IT" altLang="it-IT" dirty="0" smtClean="0">
                <a:solidFill>
                  <a:srgbClr val="000066"/>
                </a:solidFill>
                <a:latin typeface="Comic Sans MS" pitchFamily="66" charset="0"/>
              </a:rPr>
              <a:t>In </a:t>
            </a:r>
            <a:r>
              <a:rPr lang="it-IT" altLang="it-IT" dirty="0">
                <a:solidFill>
                  <a:srgbClr val="000066"/>
                </a:solidFill>
                <a:latin typeface="Comic Sans MS" pitchFamily="66" charset="0"/>
              </a:rPr>
              <a:t>ogni caso è importante cercare di interrompere di tanto in tanto la posizione seduta, alzandosi in piedi e facendo qualche passo.</a:t>
            </a:r>
          </a:p>
        </p:txBody>
      </p:sp>
      <p:sp>
        <p:nvSpPr>
          <p:cNvPr id="52229" name="Text Box 3"/>
          <p:cNvSpPr txBox="1">
            <a:spLocks noChangeArrowheads="1"/>
          </p:cNvSpPr>
          <p:nvPr/>
        </p:nvSpPr>
        <p:spPr bwMode="auto">
          <a:xfrm>
            <a:off x="3657600" y="255588"/>
            <a:ext cx="18843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it-IT" sz="2800">
                <a:solidFill>
                  <a:srgbClr val="FF0000"/>
                </a:solidFill>
                <a:latin typeface="Comic Sans MS" pitchFamily="66" charset="0"/>
              </a:rPr>
              <a:t>LE PAUSE</a:t>
            </a:r>
          </a:p>
        </p:txBody>
      </p:sp>
    </p:spTree>
    <p:extLst>
      <p:ext uri="{BB962C8B-B14F-4D97-AF65-F5344CB8AC3E}">
        <p14:creationId xmlns:p14="http://schemas.microsoft.com/office/powerpoint/2010/main" val="3397557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F964454-9FE3-44E7-BDC0-CF33C089D9ED}" type="slidenum">
              <a:rPr lang="it-IT" altLang="it-IT" sz="1400"/>
              <a:pPr/>
              <a:t>5</a:t>
            </a:fld>
            <a:endParaRPr lang="it-IT" altLang="it-IT" sz="1400"/>
          </a:p>
        </p:txBody>
      </p:sp>
      <p:sp>
        <p:nvSpPr>
          <p:cNvPr id="6148" name="Rectangle 4"/>
          <p:cNvSpPr>
            <a:spLocks noGrp="1" noChangeArrowheads="1"/>
          </p:cNvSpPr>
          <p:nvPr>
            <p:ph type="body" idx="1"/>
          </p:nvPr>
        </p:nvSpPr>
        <p:spPr>
          <a:xfrm>
            <a:off x="467544" y="3187650"/>
            <a:ext cx="7560840" cy="2362200"/>
          </a:xfrm>
        </p:spPr>
        <p:txBody>
          <a:bodyPr/>
          <a:lstStyle/>
          <a:p>
            <a:pPr marL="0" indent="0">
              <a:buFontTx/>
              <a:buNone/>
            </a:pPr>
            <a:r>
              <a:rPr lang="it-IT" altLang="it-IT" sz="2400" dirty="0" smtClean="0">
                <a:solidFill>
                  <a:srgbClr val="000066"/>
                </a:solidFill>
                <a:latin typeface="Comic Sans MS" pitchFamily="66" charset="0"/>
              </a:rPr>
              <a:t>Al momento della progettazione del posto di lavoro, la collocazione delle attrezzature (video, tastiera, foglio, stampante), la dimensione degli spazi e le caratteristiche degli arredi dovranno essere scelte in funzione del tipo di attività prevista.</a:t>
            </a:r>
            <a:endParaRPr lang="it-IT" altLang="it-IT" sz="2400" dirty="0" smtClean="0"/>
          </a:p>
        </p:txBody>
      </p:sp>
      <p:sp>
        <p:nvSpPr>
          <p:cNvPr id="6149" name="Rectangle 3"/>
          <p:cNvSpPr>
            <a:spLocks noGrp="1" noChangeArrowheads="1"/>
          </p:cNvSpPr>
          <p:nvPr>
            <p:ph type="title"/>
          </p:nvPr>
        </p:nvSpPr>
        <p:spPr>
          <a:xfrm>
            <a:off x="152400" y="304800"/>
            <a:ext cx="8382000" cy="838200"/>
          </a:xfrm>
        </p:spPr>
        <p:txBody>
          <a:bodyPr/>
          <a:lstStyle/>
          <a:p>
            <a:r>
              <a:rPr lang="it-IT" altLang="it-IT" smtClean="0">
                <a:solidFill>
                  <a:srgbClr val="FF0000"/>
                </a:solidFill>
              </a:rPr>
              <a:t> </a:t>
            </a:r>
            <a:r>
              <a:rPr lang="it-IT" altLang="it-IT" sz="3600" smtClean="0">
                <a:solidFill>
                  <a:srgbClr val="FF0000"/>
                </a:solidFill>
                <a:latin typeface="Comic Sans MS" pitchFamily="66" charset="0"/>
              </a:rPr>
              <a:t>IL POSTO DI LAVORO</a:t>
            </a:r>
          </a:p>
        </p:txBody>
      </p:sp>
      <p:pic>
        <p:nvPicPr>
          <p:cNvPr id="6154" name="Picture 10" descr="C:\Users\Amministratore\Documents\Diversi casa\Scuola casa\Sicurezza CtDl\sicurezza 2012\formazione sicurezza 2012\postura carichi pesanti materiali 2012\postura base 2012\immagini computer\sedia scrivani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1052736"/>
            <a:ext cx="2419350"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09872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olo 6"/>
          <p:cNvSpPr>
            <a:spLocks noGrp="1"/>
          </p:cNvSpPr>
          <p:nvPr>
            <p:ph type="ctrTitle"/>
          </p:nvPr>
        </p:nvSpPr>
        <p:spPr/>
        <p:txBody>
          <a:bodyPr/>
          <a:lstStyle/>
          <a:p>
            <a:r>
              <a:rPr lang="it-IT" altLang="it-IT" dirty="0" smtClean="0">
                <a:solidFill>
                  <a:srgbClr val="002060"/>
                </a:solidFill>
              </a:rPr>
              <a:t>fine</a:t>
            </a:r>
          </a:p>
        </p:txBody>
      </p:sp>
      <p:sp>
        <p:nvSpPr>
          <p:cNvPr id="8" name="Sottotitolo 7"/>
          <p:cNvSpPr>
            <a:spLocks noGrp="1"/>
          </p:cNvSpPr>
          <p:nvPr>
            <p:ph type="subTitle" idx="1"/>
          </p:nvPr>
        </p:nvSpPr>
        <p:spPr/>
        <p:txBody>
          <a:bodyPr rtlCol="0">
            <a:normAutofit/>
          </a:bodyPr>
          <a:lstStyle/>
          <a:p>
            <a:pPr fontAlgn="auto">
              <a:spcAft>
                <a:spcPts val="0"/>
              </a:spcAft>
              <a:buFont typeface="Arial" panose="020B0604020202020204" pitchFamily="34" charset="0"/>
              <a:buNone/>
              <a:defRPr/>
            </a:pPr>
            <a:endParaRPr lang="it-IT"/>
          </a:p>
        </p:txBody>
      </p:sp>
      <p:sp>
        <p:nvSpPr>
          <p:cNvPr id="4" name="Segnaposto numero diapositiva 3"/>
          <p:cNvSpPr>
            <a:spLocks noGrp="1"/>
          </p:cNvSpPr>
          <p:nvPr>
            <p:ph type="sldNum" sz="quarter" idx="12"/>
          </p:nvPr>
        </p:nvSpPr>
        <p:spPr/>
        <p:txBody>
          <a:bodyPr/>
          <a:lstStyle/>
          <a:p>
            <a:pPr>
              <a:defRPr/>
            </a:pPr>
            <a:fld id="{86CCF2F7-7C33-4AB0-8C34-B22CD15B48D9}" type="slidenum">
              <a:rPr lang="it-IT" altLang="it-IT"/>
              <a:pPr>
                <a:defRPr/>
              </a:pPr>
              <a:t>50</a:t>
            </a:fld>
            <a:endParaRPr lang="it-IT" altLang="it-IT"/>
          </a:p>
        </p:txBody>
      </p:sp>
    </p:spTree>
    <p:extLst>
      <p:ext uri="{BB962C8B-B14F-4D97-AF65-F5344CB8AC3E}">
        <p14:creationId xmlns:p14="http://schemas.microsoft.com/office/powerpoint/2010/main" val="3817352352"/>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E474991-D7B1-46D3-9E84-BB5560006568}" type="slidenum">
              <a:rPr lang="it-IT" altLang="it-IT" sz="1400"/>
              <a:pPr/>
              <a:t>6</a:t>
            </a:fld>
            <a:endParaRPr lang="it-IT" altLang="it-IT" sz="1400"/>
          </a:p>
        </p:txBody>
      </p:sp>
      <p:sp>
        <p:nvSpPr>
          <p:cNvPr id="7172" name="Rectangle 2"/>
          <p:cNvSpPr>
            <a:spLocks noGrp="1" noChangeArrowheads="1"/>
          </p:cNvSpPr>
          <p:nvPr>
            <p:ph type="body" idx="1"/>
          </p:nvPr>
        </p:nvSpPr>
        <p:spPr>
          <a:xfrm>
            <a:off x="467544" y="1268760"/>
            <a:ext cx="6624736" cy="4724400"/>
          </a:xfrm>
        </p:spPr>
        <p:txBody>
          <a:bodyPr/>
          <a:lstStyle/>
          <a:p>
            <a:pPr marL="0" indent="0">
              <a:buFontTx/>
              <a:buNone/>
            </a:pPr>
            <a:r>
              <a:rPr lang="it-IT" altLang="it-IT" sz="2400" dirty="0" smtClean="0">
                <a:solidFill>
                  <a:srgbClr val="000066"/>
                </a:solidFill>
                <a:latin typeface="Comic Sans MS" pitchFamily="66" charset="0"/>
              </a:rPr>
              <a:t>L'operatore deve assestare la propria postura regolando i vari elementi del posto di lavoro:</a:t>
            </a:r>
          </a:p>
          <a:p>
            <a:pPr marL="0" indent="0">
              <a:buFontTx/>
              <a:buNone/>
            </a:pPr>
            <a:r>
              <a:rPr lang="it-IT" altLang="it-IT" sz="2400" dirty="0" smtClean="0">
                <a:solidFill>
                  <a:srgbClr val="000066"/>
                </a:solidFill>
                <a:latin typeface="Comic Sans MS" pitchFamily="66" charset="0"/>
              </a:rPr>
              <a:t>-  il tronco deve essere in posizione tendenzialmente eretta, con appoggio del tratto lombare allo schienale per ridurre la compressione dei dischi intervertebrali;</a:t>
            </a:r>
          </a:p>
          <a:p>
            <a:pPr marL="0" indent="0">
              <a:buFontTx/>
              <a:buNone/>
            </a:pPr>
            <a:r>
              <a:rPr lang="it-IT" altLang="it-IT" sz="2400" dirty="0" smtClean="0">
                <a:solidFill>
                  <a:srgbClr val="000066"/>
                </a:solidFill>
                <a:latin typeface="Comic Sans MS" pitchFamily="66" charset="0"/>
              </a:rPr>
              <a:t>-  gli angoli "braccio-avambraccio" e "coscia-gamba" devono essere di circa 90° (retti) per ridurre al minimo l'affaticamento muscolare e permettere una buona circolazione periferica; </a:t>
            </a:r>
          </a:p>
          <a:p>
            <a:pPr marL="190500" lvl="1" indent="0">
              <a:buFontTx/>
              <a:buNone/>
            </a:pPr>
            <a:endParaRPr lang="it-IT" altLang="it-IT" sz="2000" dirty="0" smtClean="0"/>
          </a:p>
        </p:txBody>
      </p:sp>
      <p:sp>
        <p:nvSpPr>
          <p:cNvPr id="7173" name="Rectangle 3"/>
          <p:cNvSpPr>
            <a:spLocks noGrp="1" noChangeArrowheads="1"/>
          </p:cNvSpPr>
          <p:nvPr>
            <p:ph type="title"/>
          </p:nvPr>
        </p:nvSpPr>
        <p:spPr>
          <a:xfrm>
            <a:off x="152400" y="304800"/>
            <a:ext cx="8686800" cy="531912"/>
          </a:xfrm>
        </p:spPr>
        <p:txBody>
          <a:bodyPr>
            <a:normAutofit fontScale="90000"/>
          </a:bodyPr>
          <a:lstStyle/>
          <a:p>
            <a:r>
              <a:rPr lang="it-IT" altLang="it-IT" sz="3600" dirty="0" smtClean="0">
                <a:solidFill>
                  <a:srgbClr val="FF0000"/>
                </a:solidFill>
                <a:latin typeface="Comic Sans MS" pitchFamily="66" charset="0"/>
              </a:rPr>
              <a:t>LA POSTURA</a:t>
            </a:r>
            <a:endParaRPr lang="it-IT" altLang="it-IT" sz="3600" dirty="0" smtClean="0">
              <a:solidFill>
                <a:srgbClr val="000066"/>
              </a:solidFill>
              <a:latin typeface="Comic Sans MS" pitchFamily="66" charset="0"/>
            </a:endParaRPr>
          </a:p>
        </p:txBody>
      </p:sp>
      <p:pic>
        <p:nvPicPr>
          <p:cNvPr id="7174" name="Picture 4" descr="C:\WINDOWS\Desktop\Formazione\2003\626_videoterm_postur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908720"/>
            <a:ext cx="1910206" cy="2520280"/>
          </a:xfrm>
          <a:prstGeom prst="rect">
            <a:avLst/>
          </a:prstGeom>
          <a:noFill/>
          <a:ln w="50800">
            <a:solidFill>
              <a:srgbClr val="FFCC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754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FFBB8E7-27E4-43BF-9C73-D3F8E203F7DD}" type="slidenum">
              <a:rPr lang="it-IT" altLang="it-IT" sz="1400"/>
              <a:pPr/>
              <a:t>7</a:t>
            </a:fld>
            <a:endParaRPr lang="it-IT" altLang="it-IT" sz="1400"/>
          </a:p>
        </p:txBody>
      </p:sp>
      <p:sp>
        <p:nvSpPr>
          <p:cNvPr id="8196" name="Rectangle 2"/>
          <p:cNvSpPr>
            <a:spLocks noGrp="1" noChangeArrowheads="1"/>
          </p:cNvSpPr>
          <p:nvPr>
            <p:ph type="body" idx="1"/>
          </p:nvPr>
        </p:nvSpPr>
        <p:spPr>
          <a:xfrm>
            <a:off x="228600" y="3276600"/>
            <a:ext cx="8763000" cy="2819400"/>
          </a:xfrm>
        </p:spPr>
        <p:txBody>
          <a:bodyPr/>
          <a:lstStyle/>
          <a:p>
            <a:pPr marL="0" indent="0">
              <a:buFontTx/>
              <a:buNone/>
            </a:pPr>
            <a:r>
              <a:rPr lang="it-IT" altLang="it-IT" sz="2400" dirty="0" smtClean="0">
                <a:solidFill>
                  <a:srgbClr val="000066"/>
                </a:solidFill>
                <a:latin typeface="Comic Sans MS" pitchFamily="66" charset="0"/>
              </a:rPr>
              <a:t>-  il bordo superiore dello schermo deve essere posto all'altezza degli occhi, o al di sotto di essa, e a una distanza compresa tra i 50 e 70 cm, per evitare l'affaticamento della muscolatura oculare e contratture dei muscoli del collo; </a:t>
            </a:r>
          </a:p>
          <a:p>
            <a:pPr marL="0" indent="0">
              <a:buFontTx/>
              <a:buNone/>
            </a:pPr>
            <a:r>
              <a:rPr lang="it-IT" altLang="it-IT" sz="2400" dirty="0" smtClean="0">
                <a:solidFill>
                  <a:srgbClr val="000066"/>
                </a:solidFill>
                <a:latin typeface="Comic Sans MS" pitchFamily="66" charset="0"/>
              </a:rPr>
              <a:t>-  la tastiera deve essere disposta in modo tale da permettere l'appoggio degli avambracci (a 15 cm circa dal bordo del tavolo) per evitare contratture muscolari.</a:t>
            </a:r>
            <a:endParaRPr lang="it-IT" altLang="it-IT" dirty="0" smtClean="0"/>
          </a:p>
          <a:p>
            <a:pPr marL="0" indent="0">
              <a:buFontTx/>
              <a:buNone/>
            </a:pPr>
            <a:endParaRPr lang="it-IT" altLang="it-IT" sz="2400" dirty="0" smtClean="0">
              <a:solidFill>
                <a:srgbClr val="000066"/>
              </a:solidFill>
              <a:latin typeface="Comic Sans MS" pitchFamily="66" charset="0"/>
            </a:endParaRPr>
          </a:p>
        </p:txBody>
      </p:sp>
      <p:pic>
        <p:nvPicPr>
          <p:cNvPr id="8197" name="Picture 4" descr="C:\WINDOWS\Desktop\Formazione\2003\626_videoterm_postur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2178050" cy="2873375"/>
          </a:xfrm>
          <a:prstGeom prst="rect">
            <a:avLst/>
          </a:prstGeom>
          <a:noFill/>
          <a:ln w="50800">
            <a:solidFill>
              <a:srgbClr val="FFCC00"/>
            </a:solidFill>
            <a:miter lim="800000"/>
            <a:headEnd/>
            <a:tailEnd/>
          </a:ln>
          <a:extLst>
            <a:ext uri="{909E8E84-426E-40DD-AFC4-6F175D3DCCD1}">
              <a14:hiddenFill xmlns:a14="http://schemas.microsoft.com/office/drawing/2010/main">
                <a:solidFill>
                  <a:srgbClr val="FFFFFF"/>
                </a:solidFill>
              </a14:hiddenFill>
            </a:ext>
          </a:extLst>
        </p:spPr>
      </p:pic>
      <p:sp>
        <p:nvSpPr>
          <p:cNvPr id="8198" name="Text Box 7"/>
          <p:cNvSpPr txBox="1">
            <a:spLocks noChangeArrowheads="1"/>
          </p:cNvSpPr>
          <p:nvPr/>
        </p:nvSpPr>
        <p:spPr bwMode="auto">
          <a:xfrm>
            <a:off x="2438400" y="457200"/>
            <a:ext cx="6248400" cy="270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sz="2800">
                <a:solidFill>
                  <a:srgbClr val="FF0000"/>
                </a:solidFill>
                <a:latin typeface="Comic Sans MS" pitchFamily="66" charset="0"/>
              </a:rPr>
              <a:t>LA POSTURA</a:t>
            </a:r>
            <a:endParaRPr lang="it-IT" altLang="it-IT">
              <a:solidFill>
                <a:srgbClr val="000066"/>
              </a:solidFill>
              <a:latin typeface="Comic Sans MS" pitchFamily="66" charset="0"/>
            </a:endParaRPr>
          </a:p>
          <a:p>
            <a:endParaRPr lang="it-IT" altLang="it-IT">
              <a:solidFill>
                <a:srgbClr val="000066"/>
              </a:solidFill>
              <a:latin typeface="Comic Sans MS" pitchFamily="66" charset="0"/>
            </a:endParaRPr>
          </a:p>
          <a:p>
            <a:r>
              <a:rPr lang="it-IT" altLang="it-IT">
                <a:solidFill>
                  <a:srgbClr val="000066"/>
                </a:solidFill>
                <a:latin typeface="Comic Sans MS" pitchFamily="66" charset="0"/>
              </a:rPr>
              <a:t> -  l'angolo "tronco-coscia" deve essere all'incirca di 100° per garantire una adeguata distribuzione dei carichi sull'apparato osteoarticolare ed impedire dannose compressioni pelvico-addominali; </a:t>
            </a:r>
            <a:endParaRPr lang="it-IT" altLang="it-IT"/>
          </a:p>
        </p:txBody>
      </p:sp>
    </p:spTree>
    <p:extLst>
      <p:ext uri="{BB962C8B-B14F-4D97-AF65-F5344CB8AC3E}">
        <p14:creationId xmlns:p14="http://schemas.microsoft.com/office/powerpoint/2010/main" val="2350300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4FD924D-0AE5-4FE2-BA19-B164725694D9}" type="slidenum">
              <a:rPr lang="it-IT" altLang="it-IT" sz="1400"/>
              <a:pPr/>
              <a:t>8</a:t>
            </a:fld>
            <a:endParaRPr lang="it-IT" altLang="it-IT" sz="1400"/>
          </a:p>
        </p:txBody>
      </p:sp>
      <p:sp>
        <p:nvSpPr>
          <p:cNvPr id="9220" name="Rectangle 2"/>
          <p:cNvSpPr>
            <a:spLocks noGrp="1" noChangeArrowheads="1"/>
          </p:cNvSpPr>
          <p:nvPr>
            <p:ph type="body" idx="1"/>
          </p:nvPr>
        </p:nvSpPr>
        <p:spPr>
          <a:xfrm>
            <a:off x="304800" y="2743200"/>
            <a:ext cx="8153400" cy="2819400"/>
          </a:xfrm>
        </p:spPr>
        <p:txBody>
          <a:bodyPr/>
          <a:lstStyle/>
          <a:p>
            <a:pPr marL="0" indent="0">
              <a:buFontTx/>
              <a:buNone/>
            </a:pPr>
            <a:r>
              <a:rPr lang="it-IT" altLang="it-IT" sz="2400" smtClean="0">
                <a:solidFill>
                  <a:srgbClr val="000066"/>
                </a:solidFill>
                <a:latin typeface="Comic Sans MS" pitchFamily="66" charset="0"/>
              </a:rPr>
              <a:t>-  l'altezza e la profondità del tavolo devono lasciare adeguato spazio per le gambe dell'operatore e consentire comodi aggiustamenti posturali;</a:t>
            </a:r>
          </a:p>
          <a:p>
            <a:pPr marL="0" indent="0">
              <a:buFontTx/>
              <a:buNone/>
            </a:pPr>
            <a:r>
              <a:rPr lang="it-IT" altLang="it-IT" sz="2400" smtClean="0">
                <a:solidFill>
                  <a:srgbClr val="000066"/>
                </a:solidFill>
                <a:latin typeface="Comic Sans MS" pitchFamily="66" charset="0"/>
              </a:rPr>
              <a:t> </a:t>
            </a:r>
          </a:p>
        </p:txBody>
      </p:sp>
      <p:sp>
        <p:nvSpPr>
          <p:cNvPr id="9221" name="Text Box 4"/>
          <p:cNvSpPr txBox="1">
            <a:spLocks noChangeArrowheads="1"/>
          </p:cNvSpPr>
          <p:nvPr/>
        </p:nvSpPr>
        <p:spPr bwMode="auto">
          <a:xfrm>
            <a:off x="2590800" y="762000"/>
            <a:ext cx="65532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solidFill>
                  <a:srgbClr val="000066"/>
                </a:solidFill>
                <a:latin typeface="Comic Sans MS" pitchFamily="66" charset="0"/>
              </a:rPr>
              <a:t>-  II tavolo, preferibilmente con bordi arrotondati, deve avere dimensioni adatte a garantire la comoda disposizione delle attrezzature di lavoro, con possibilità di collegamento ad altri moduli utili;</a:t>
            </a:r>
          </a:p>
          <a:p>
            <a:endParaRPr lang="it-IT" altLang="it-IT"/>
          </a:p>
        </p:txBody>
      </p:sp>
      <p:pic>
        <p:nvPicPr>
          <p:cNvPr id="9222" name="Picture 5" descr="C:\WINDOWS\Desktop\Formazione\2003\Posto  Lavoro.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819150"/>
            <a:ext cx="2095500" cy="1771650"/>
          </a:xfrm>
          <a:prstGeom prst="rect">
            <a:avLst/>
          </a:prstGeom>
          <a:noFill/>
          <a:ln w="50800">
            <a:solidFill>
              <a:srgbClr val="FF9900"/>
            </a:solidFill>
            <a:miter lim="800000"/>
            <a:headEnd/>
            <a:tailEnd/>
          </a:ln>
          <a:extLst>
            <a:ext uri="{909E8E84-426E-40DD-AFC4-6F175D3DCCD1}">
              <a14:hiddenFill xmlns:a14="http://schemas.microsoft.com/office/drawing/2010/main">
                <a:solidFill>
                  <a:srgbClr val="FFFFFF"/>
                </a:solidFill>
              </a14:hiddenFill>
            </a:ext>
          </a:extLst>
        </p:spPr>
      </p:pic>
      <p:sp>
        <p:nvSpPr>
          <p:cNvPr id="9223" name="Rectangle 6"/>
          <p:cNvSpPr>
            <a:spLocks noChangeArrowheads="1"/>
          </p:cNvSpPr>
          <p:nvPr/>
        </p:nvSpPr>
        <p:spPr bwMode="auto">
          <a:xfrm>
            <a:off x="228600" y="204788"/>
            <a:ext cx="40306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sz="2800">
                <a:solidFill>
                  <a:srgbClr val="FF0000"/>
                </a:solidFill>
                <a:latin typeface="Comic Sans MS" pitchFamily="66" charset="0"/>
              </a:rPr>
              <a:t>IL PIANO DI LAVORO</a:t>
            </a:r>
          </a:p>
        </p:txBody>
      </p:sp>
      <p:pic>
        <p:nvPicPr>
          <p:cNvPr id="9224" name="Picture 7" descr="C:\WINDOWS\Desktop\Formazione\2003\626_videoterm_tavol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4038600"/>
            <a:ext cx="3581400" cy="1828800"/>
          </a:xfrm>
          <a:prstGeom prst="rect">
            <a:avLst/>
          </a:prstGeom>
          <a:noFill/>
          <a:ln w="50800">
            <a:solidFill>
              <a:srgbClr val="FFFF00"/>
            </a:solidFill>
            <a:miter lim="800000"/>
            <a:headEnd/>
            <a:tailEnd/>
          </a:ln>
          <a:extLst>
            <a:ext uri="{909E8E84-426E-40DD-AFC4-6F175D3DCCD1}">
              <a14:hiddenFill xmlns:a14="http://schemas.microsoft.com/office/drawing/2010/main">
                <a:solidFill>
                  <a:srgbClr val="FFFFFF"/>
                </a:solidFill>
              </a14:hiddenFill>
            </a:ext>
          </a:extLst>
        </p:spPr>
      </p:pic>
      <p:sp>
        <p:nvSpPr>
          <p:cNvPr id="9225" name="Text Box 8"/>
          <p:cNvSpPr txBox="1">
            <a:spLocks noChangeArrowheads="1"/>
          </p:cNvSpPr>
          <p:nvPr/>
        </p:nvSpPr>
        <p:spPr bwMode="auto">
          <a:xfrm>
            <a:off x="304800" y="3886200"/>
            <a:ext cx="48768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dirty="0">
                <a:solidFill>
                  <a:srgbClr val="000066"/>
                </a:solidFill>
                <a:latin typeface="Comic Sans MS" pitchFamily="66" charset="0"/>
              </a:rPr>
              <a:t>-  per tener conto delle variabili antropometriche degli operatori, si deve intervenire sull'altezza del piano di lavoro (meglio se regolabile) o sull'altezza dell'insieme "piano del sedile e appoggio dei piedi".</a:t>
            </a:r>
          </a:p>
          <a:p>
            <a:endParaRPr lang="it-IT" altLang="it-IT" dirty="0"/>
          </a:p>
        </p:txBody>
      </p:sp>
    </p:spTree>
    <p:extLst>
      <p:ext uri="{BB962C8B-B14F-4D97-AF65-F5344CB8AC3E}">
        <p14:creationId xmlns:p14="http://schemas.microsoft.com/office/powerpoint/2010/main" val="2134744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egnaposto piè di pagina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sz="1400"/>
              <a:t>F. Celletti - I Videoterminali</a:t>
            </a:r>
          </a:p>
        </p:txBody>
      </p:sp>
      <p:sp>
        <p:nvSpPr>
          <p:cNvPr id="10243" name="Segnaposto numero diapositiva 5"/>
          <p:cNvSpPr>
            <a:spLocks noGrp="1"/>
          </p:cNvSpPr>
          <p:nvPr>
            <p:ph type="sldNum" sz="quarter" idx="12"/>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7787861-6559-4283-A637-AA7DD23312A5}" type="slidenum">
              <a:rPr lang="it-IT" altLang="it-IT" sz="1400"/>
              <a:pPr/>
              <a:t>9</a:t>
            </a:fld>
            <a:endParaRPr lang="it-IT" altLang="it-IT" sz="1400"/>
          </a:p>
        </p:txBody>
      </p:sp>
      <p:sp>
        <p:nvSpPr>
          <p:cNvPr id="10244" name="Text Box 3"/>
          <p:cNvSpPr txBox="1">
            <a:spLocks noChangeArrowheads="1"/>
          </p:cNvSpPr>
          <p:nvPr/>
        </p:nvSpPr>
        <p:spPr bwMode="auto">
          <a:xfrm>
            <a:off x="304800" y="1066800"/>
            <a:ext cx="8305800" cy="550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a:latin typeface="Comic Sans MS" pitchFamily="66" charset="0"/>
              </a:rPr>
              <a:t> </a:t>
            </a:r>
            <a:r>
              <a:rPr lang="it-IT" altLang="it-IT">
                <a:solidFill>
                  <a:srgbClr val="000066"/>
                </a:solidFill>
                <a:latin typeface="Comic Sans MS" pitchFamily="66" charset="0"/>
              </a:rPr>
              <a:t>-  la superficie del tavolo deve essere di colore neutro e opaca in modo da evitare abbagliamenti e riflessi fastidiosi;</a:t>
            </a:r>
          </a:p>
          <a:p>
            <a:r>
              <a:rPr lang="it-IT" altLang="it-IT">
                <a:solidFill>
                  <a:srgbClr val="000066"/>
                </a:solidFill>
                <a:latin typeface="Comic Sans MS" pitchFamily="66" charset="0"/>
              </a:rPr>
              <a:t> -  la tastiera deve essere separata</a:t>
            </a:r>
          </a:p>
          <a:p>
            <a:r>
              <a:rPr lang="it-IT" altLang="it-IT">
                <a:solidFill>
                  <a:srgbClr val="000066"/>
                </a:solidFill>
                <a:latin typeface="Comic Sans MS" pitchFamily="66" charset="0"/>
              </a:rPr>
              <a:t>dal video, mobile, inclinabile, </a:t>
            </a:r>
          </a:p>
          <a:p>
            <a:r>
              <a:rPr lang="it-IT" altLang="it-IT">
                <a:solidFill>
                  <a:srgbClr val="000066"/>
                </a:solidFill>
                <a:latin typeface="Comic Sans MS" pitchFamily="66" charset="0"/>
              </a:rPr>
              <a:t>con i tasti in materiale opaco e con </a:t>
            </a:r>
          </a:p>
          <a:p>
            <a:r>
              <a:rPr lang="it-IT" altLang="it-IT">
                <a:solidFill>
                  <a:srgbClr val="000066"/>
                </a:solidFill>
                <a:latin typeface="Comic Sans MS" pitchFamily="66" charset="0"/>
              </a:rPr>
              <a:t>caratteri leggibili;</a:t>
            </a:r>
          </a:p>
          <a:p>
            <a:r>
              <a:rPr lang="it-IT" altLang="it-IT">
                <a:solidFill>
                  <a:srgbClr val="000066"/>
                </a:solidFill>
                <a:latin typeface="Comic Sans MS" pitchFamily="66" charset="0"/>
              </a:rPr>
              <a:t> -  il video deve essere orientabile e </a:t>
            </a:r>
          </a:p>
          <a:p>
            <a:r>
              <a:rPr lang="it-IT" altLang="it-IT">
                <a:solidFill>
                  <a:srgbClr val="000066"/>
                </a:solidFill>
                <a:latin typeface="Comic Sans MS" pitchFamily="66" charset="0"/>
              </a:rPr>
              <a:t>inclinabile, con lo schermo </a:t>
            </a:r>
          </a:p>
          <a:p>
            <a:r>
              <a:rPr lang="it-IT" altLang="it-IT">
                <a:solidFill>
                  <a:srgbClr val="000066"/>
                </a:solidFill>
                <a:latin typeface="Comic Sans MS" pitchFamily="66" charset="0"/>
              </a:rPr>
              <a:t>antiriflettente con luminosità e contrasto regolabili, </a:t>
            </a:r>
          </a:p>
          <a:p>
            <a:r>
              <a:rPr lang="it-IT" altLang="it-IT">
                <a:solidFill>
                  <a:srgbClr val="000066"/>
                </a:solidFill>
                <a:latin typeface="Comic Sans MS" pitchFamily="66" charset="0"/>
              </a:rPr>
              <a:t>con l'immagine stabile, i caratteri definiti e leggibili;</a:t>
            </a:r>
          </a:p>
          <a:p>
            <a:r>
              <a:rPr lang="it-IT" altLang="it-IT">
                <a:solidFill>
                  <a:srgbClr val="000066"/>
                </a:solidFill>
                <a:latin typeface="Comic Sans MS" pitchFamily="66" charset="0"/>
              </a:rPr>
              <a:t> -  per il lavoro di videoscrittura è necessaria la dotazione di un porta documenti regolabile in altezza e in</a:t>
            </a:r>
          </a:p>
          <a:p>
            <a:r>
              <a:rPr lang="it-IT" altLang="it-IT">
                <a:solidFill>
                  <a:srgbClr val="000066"/>
                </a:solidFill>
                <a:latin typeface="Comic Sans MS" pitchFamily="66" charset="0"/>
              </a:rPr>
              <a:t>inclinazione.</a:t>
            </a:r>
            <a:endParaRPr lang="it-IT" altLang="it-IT">
              <a:solidFill>
                <a:srgbClr val="000066"/>
              </a:solidFill>
            </a:endParaRPr>
          </a:p>
          <a:p>
            <a:endParaRPr lang="it-IT" altLang="it-IT" sz="2000"/>
          </a:p>
        </p:txBody>
      </p:sp>
      <p:sp>
        <p:nvSpPr>
          <p:cNvPr id="10245" name="Rectangle 9"/>
          <p:cNvSpPr>
            <a:spLocks noChangeArrowheads="1"/>
          </p:cNvSpPr>
          <p:nvPr/>
        </p:nvSpPr>
        <p:spPr bwMode="auto">
          <a:xfrm>
            <a:off x="1524000" y="304800"/>
            <a:ext cx="40306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it-IT" altLang="it-IT" sz="2800">
                <a:solidFill>
                  <a:srgbClr val="FF0000"/>
                </a:solidFill>
                <a:latin typeface="Comic Sans MS" pitchFamily="66" charset="0"/>
              </a:rPr>
              <a:t>IL PIANO DI LAVORO</a:t>
            </a:r>
          </a:p>
        </p:txBody>
      </p:sp>
      <p:pic>
        <p:nvPicPr>
          <p:cNvPr id="10246" name="Picture 12" descr="C:\WINDOWS\Desktop\MDiSanto\clipart mds\computer 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1981200"/>
            <a:ext cx="2743200" cy="230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369993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3340</Words>
  <Application>Microsoft Office PowerPoint</Application>
  <PresentationFormat>Presentazione su schermo (4:3)</PresentationFormat>
  <Paragraphs>408</Paragraphs>
  <Slides>50</Slides>
  <Notes>1</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50</vt:i4>
      </vt:variant>
    </vt:vector>
  </HeadingPairs>
  <TitlesOfParts>
    <vt:vector size="52" baseType="lpstr">
      <vt:lpstr>Tema di Office</vt:lpstr>
      <vt:lpstr>Clip</vt:lpstr>
      <vt:lpstr>I Videoterminali Uso dei laboratori di informatica </vt:lpstr>
      <vt:lpstr>I VIDEOTERMINALI</vt:lpstr>
      <vt:lpstr>Presentazione standard di PowerPoint</vt:lpstr>
      <vt:lpstr>La gestione della sicurezza al videoterminale si articola nei seguenti momenti:</vt:lpstr>
      <vt:lpstr> IL POSTO DI LAVORO</vt:lpstr>
      <vt:lpstr>LA POSTURA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REGOLAMENTO DI ACCESSO E UTILIZZO DEI LABORATORI DI INFORMATICA </vt:lpstr>
      <vt:lpstr>Compiti dei docenti</vt:lpstr>
      <vt:lpstr>Compiti degli studenti</vt:lpstr>
      <vt:lpstr>Compiti degli assistenti tecnici 1/2</vt:lpstr>
      <vt:lpstr>Compiti degli assistenti tecnici 2/2</vt:lpstr>
      <vt:lpstr>Uso delle attrezzature informatiche 1/2</vt:lpstr>
      <vt:lpstr>Uso delle attrezzature informatiche 2/2</vt:lpstr>
      <vt:lpstr>Norme di comportamento 1/2</vt:lpstr>
      <vt:lpstr>Norme di comportamento 2/2</vt:lpstr>
      <vt:lpstr>fine</vt:lpstr>
      <vt:lpstr>Approfondimento per triennio</vt:lpstr>
      <vt:lpstr>I videoterminali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fine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Pierangela Schiatti</dc:creator>
  <cp:lastModifiedBy>Pierangela Schiatti</cp:lastModifiedBy>
  <cp:revision>6</cp:revision>
  <dcterms:created xsi:type="dcterms:W3CDTF">2016-01-21T19:02:58Z</dcterms:created>
  <dcterms:modified xsi:type="dcterms:W3CDTF">2016-11-24T17:02:04Z</dcterms:modified>
</cp:coreProperties>
</file>